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56.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51.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4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7.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44.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35.xml" ContentType="application/vnd.openxmlformats-officedocument.presentationml.slide+xml"/>
  <Override PartName="/ppt/slides/slide48.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s/slide24.xml" ContentType="application/vnd.openxmlformats-officedocument.presentationml.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53.xml" ContentType="application/vnd.openxmlformats-officedocument.presentationml.slide+xml"/>
  <Override PartName="/ppt/theme/theme1.xml" ContentType="application/vnd.openxmlformats-officedocument.theme+xml"/>
  <Override PartName="/ppt/slides/slide28.xml" ContentType="application/vnd.openxmlformats-officedocument.presentationml.slide+xml"/>
  <Override PartName="/ppt/slideLayouts/slideLayout1.xml" ContentType="application/vnd.openxmlformats-officedocument.presentationml.slideLayout+xml"/>
  <Override PartName="/ppt/slides/slide4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viewProps.xml" ContentType="application/vnd.openxmlformats-officedocument.presentationml.viewProps+xml"/>
  <Override PartName="/ppt/slides/slide49.xml" ContentType="application/vnd.openxmlformats-officedocument.presentationml.slide+xml"/>
  <Override PartName="/ppt/presProps.xml" ContentType="application/vnd.openxmlformats-officedocument.presentationml.presProps+xml"/>
  <Override PartName="/ppt/slideLayouts/slideLayout6.xml" ContentType="application/vnd.openxmlformats-officedocument.presentationml.slideLayout+xml"/>
  <Override PartName="/ppt/slides/slide38.xml" ContentType="application/vnd.openxmlformats-officedocument.presentationml.slide+xml"/>
  <Override PartName="/ppt/slides/slide34.xml" ContentType="application/vnd.openxmlformats-officedocument.presentationml.slide+xml"/>
  <Override PartName="/ppt/slides/slide54.xml" ContentType="application/vnd.openxmlformats-officedocument.presentationml.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9906000" cy="6858000" type="A4"/>
  <p:notesSz cx="9906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77" d="100"/>
          <a:sy n="77" d="100"/>
        </p:scale>
        <p:origin x="1104" y="18"/>
      </p:cViewPr>
      <p:guideLst>
        <p:guide pos="312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presProps" Target="presProps.xml" /><Relationship Id="rId61" Type="http://schemas.openxmlformats.org/officeDocument/2006/relationships/tableStyles" Target="tableStyles.xml" /><Relationship Id="rId62"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elfoli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742950" y="1122363"/>
            <a:ext cx="8420100" cy="2387600"/>
          </a:xfrm>
        </p:spPr>
        <p:txBody>
          <a:bodyPr anchor="b"/>
          <a:lstStyle>
            <a:lvl1pPr algn="ctr">
              <a:defRPr sz="6000"/>
            </a:lvl1pPr>
          </a:lstStyle>
          <a:p>
            <a:pPr>
              <a:defRPr/>
            </a:pPr>
            <a:r>
              <a:rPr lang="de-DE"/>
              <a:t>Mastertitelformat bearbeiten</a:t>
            </a:r>
            <a:endParaRPr lang="en-US"/>
          </a:p>
        </p:txBody>
      </p:sp>
      <p:sp>
        <p:nvSpPr>
          <p:cNvPr id="3" name="Subtitle 2"/>
          <p:cNvSpPr>
            <a:spLocks noGrp="1"/>
          </p:cNvSpPr>
          <p:nvPr>
            <p:ph type="subTitle" idx="1"/>
          </p:nvPr>
        </p:nvSpPr>
        <p:spPr bwMode="auto">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4" name="Date Placeholder 3"/>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5" name="Footer Placeholder 4"/>
          <p:cNvSpPr>
            <a:spLocks noGrp="1"/>
          </p:cNvSpPr>
          <p:nvPr>
            <p:ph type="ftr" sz="quarter" idx="11"/>
          </p:nvPr>
        </p:nvSpPr>
        <p:spPr bwMode="auto"/>
        <p:txBody>
          <a:bodyPr/>
          <a:lstStyle/>
          <a:p>
            <a:pPr>
              <a:defRPr/>
            </a:pPr>
            <a:endParaRPr lang="de-DE"/>
          </a:p>
        </p:txBody>
      </p:sp>
      <p:sp>
        <p:nvSpPr>
          <p:cNvPr id="6" name="Slide Number Placeholder 5"/>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el und vertikaler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Vertical Text Placeholder 2"/>
          <p:cNvSpPr>
            <a:spLocks noGrp="1"/>
          </p:cNvSpPr>
          <p:nvPr>
            <p:ph type="body" orient="vert" idx="1"/>
          </p:nvPr>
        </p:nvSpPr>
        <p:spPr bwMode="auto"/>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5" name="Footer Placeholder 4"/>
          <p:cNvSpPr>
            <a:spLocks noGrp="1"/>
          </p:cNvSpPr>
          <p:nvPr>
            <p:ph type="ftr" sz="quarter" idx="11"/>
          </p:nvPr>
        </p:nvSpPr>
        <p:spPr bwMode="auto"/>
        <p:txBody>
          <a:bodyPr/>
          <a:lstStyle/>
          <a:p>
            <a:pPr>
              <a:defRPr/>
            </a:pPr>
            <a:endParaRPr lang="de-DE"/>
          </a:p>
        </p:txBody>
      </p:sp>
      <p:sp>
        <p:nvSpPr>
          <p:cNvPr id="6" name="Slide Number Placeholder 5"/>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kaler Titel u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7088982" y="365125"/>
            <a:ext cx="2135981" cy="5811838"/>
          </a:xfrm>
        </p:spPr>
        <p:txBody>
          <a:bodyPr vert="eaVert"/>
          <a:lstStyle/>
          <a:p>
            <a:pPr>
              <a:defRPr/>
            </a:pPr>
            <a:r>
              <a:rPr lang="de-DE"/>
              <a:t>Mastertitelformat bearbeiten</a:t>
            </a:r>
            <a:endParaRPr lang="en-US"/>
          </a:p>
        </p:txBody>
      </p:sp>
      <p:sp>
        <p:nvSpPr>
          <p:cNvPr id="3" name="Vertical Text Placeholder 2"/>
          <p:cNvSpPr>
            <a:spLocks noGrp="1"/>
          </p:cNvSpPr>
          <p:nvPr>
            <p:ph type="body" orient="vert" idx="1"/>
          </p:nvPr>
        </p:nvSpPr>
        <p:spPr bwMode="auto">
          <a:xfrm>
            <a:off x="681037" y="365125"/>
            <a:ext cx="6284119" cy="5811838"/>
          </a:xfrm>
        </p:spPr>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5" name="Footer Placeholder 4"/>
          <p:cNvSpPr>
            <a:spLocks noGrp="1"/>
          </p:cNvSpPr>
          <p:nvPr>
            <p:ph type="ftr" sz="quarter" idx="11"/>
          </p:nvPr>
        </p:nvSpPr>
        <p:spPr bwMode="auto"/>
        <p:txBody>
          <a:bodyPr/>
          <a:lstStyle/>
          <a:p>
            <a:pPr>
              <a:defRPr/>
            </a:pPr>
            <a:endParaRPr lang="de-DE"/>
          </a:p>
        </p:txBody>
      </p:sp>
      <p:sp>
        <p:nvSpPr>
          <p:cNvPr id="6" name="Slide Number Placeholder 5"/>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Content Placehold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5" name="Footer Placeholder 4"/>
          <p:cNvSpPr>
            <a:spLocks noGrp="1"/>
          </p:cNvSpPr>
          <p:nvPr>
            <p:ph type="ftr" sz="quarter" idx="11"/>
          </p:nvPr>
        </p:nvSpPr>
        <p:spPr bwMode="auto"/>
        <p:txBody>
          <a:bodyPr/>
          <a:lstStyle/>
          <a:p>
            <a:pPr>
              <a:defRPr/>
            </a:pPr>
            <a:endParaRPr lang="de-DE"/>
          </a:p>
        </p:txBody>
      </p:sp>
      <p:sp>
        <p:nvSpPr>
          <p:cNvPr id="6" name="Slide Number Placeholder 5"/>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Abschnitts-&#10;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75879" y="1709740"/>
            <a:ext cx="8543925" cy="2852737"/>
          </a:xfrm>
        </p:spPr>
        <p:txBody>
          <a:bodyPr anchor="b"/>
          <a:lstStyle>
            <a:lvl1pPr>
              <a:defRPr sz="6000"/>
            </a:lvl1pPr>
          </a:lstStyle>
          <a:p>
            <a:pPr>
              <a:defRPr/>
            </a:pPr>
            <a:r>
              <a:rPr lang="de-DE"/>
              <a:t>Mastertitelformat bearbeiten</a:t>
            </a:r>
            <a:endParaRPr lang="en-US"/>
          </a:p>
        </p:txBody>
      </p:sp>
      <p:sp>
        <p:nvSpPr>
          <p:cNvPr id="3" name="Text Placeholder 2"/>
          <p:cNvSpPr>
            <a:spLocks noGrp="1"/>
          </p:cNvSpPr>
          <p:nvPr>
            <p:ph type="body" idx="1"/>
          </p:nvPr>
        </p:nvSpPr>
        <p:spPr bwMode="auto">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Mastertextformat bearbeiten</a:t>
            </a:r>
            <a:endParaRPr/>
          </a:p>
        </p:txBody>
      </p:sp>
      <p:sp>
        <p:nvSpPr>
          <p:cNvPr id="4" name="Date Placeholder 3"/>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5" name="Footer Placeholder 4"/>
          <p:cNvSpPr>
            <a:spLocks noGrp="1"/>
          </p:cNvSpPr>
          <p:nvPr>
            <p:ph type="ftr" sz="quarter" idx="11"/>
          </p:nvPr>
        </p:nvSpPr>
        <p:spPr bwMode="auto"/>
        <p:txBody>
          <a:bodyPr/>
          <a:lstStyle/>
          <a:p>
            <a:pPr>
              <a:defRPr/>
            </a:pPr>
            <a:endParaRPr lang="de-DE"/>
          </a:p>
        </p:txBody>
      </p:sp>
      <p:sp>
        <p:nvSpPr>
          <p:cNvPr id="6" name="Slide Number Placeholder 5"/>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Zwei Inhal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Content Placeholder 2"/>
          <p:cNvSpPr>
            <a:spLocks noGrp="1"/>
          </p:cNvSpPr>
          <p:nvPr>
            <p:ph sz="half" idx="1"/>
          </p:nvPr>
        </p:nvSpPr>
        <p:spPr bwMode="auto">
          <a:xfrm>
            <a:off x="681037" y="1825625"/>
            <a:ext cx="421005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Content Placeholder 3"/>
          <p:cNvSpPr>
            <a:spLocks noGrp="1"/>
          </p:cNvSpPr>
          <p:nvPr>
            <p:ph sz="half" idx="2"/>
          </p:nvPr>
        </p:nvSpPr>
        <p:spPr bwMode="auto">
          <a:xfrm>
            <a:off x="5014913" y="1825625"/>
            <a:ext cx="421005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Date Placeholder 4"/>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6" name="Footer Placeholder 5"/>
          <p:cNvSpPr>
            <a:spLocks noGrp="1"/>
          </p:cNvSpPr>
          <p:nvPr>
            <p:ph type="ftr" sz="quarter" idx="11"/>
          </p:nvPr>
        </p:nvSpPr>
        <p:spPr bwMode="auto"/>
        <p:txBody>
          <a:bodyPr/>
          <a:lstStyle/>
          <a:p>
            <a:pPr>
              <a:defRPr/>
            </a:pPr>
            <a:endParaRPr lang="de-DE"/>
          </a:p>
        </p:txBody>
      </p:sp>
      <p:sp>
        <p:nvSpPr>
          <p:cNvPr id="7" name="Slide Number Placeholder 6"/>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leich">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82328" y="365127"/>
            <a:ext cx="8543925" cy="1325563"/>
          </a:xfrm>
        </p:spPr>
        <p:txBody>
          <a:bodyPr/>
          <a:lstStyle/>
          <a:p>
            <a:pPr>
              <a:defRPr/>
            </a:pPr>
            <a:r>
              <a:rPr lang="de-DE"/>
              <a:t>Mastertitelformat bearbeiten</a:t>
            </a:r>
            <a:endParaRPr lang="en-US"/>
          </a:p>
        </p:txBody>
      </p:sp>
      <p:sp>
        <p:nvSpPr>
          <p:cNvPr id="3" name="Text Placeholder 2"/>
          <p:cNvSpPr>
            <a:spLocks noGrp="1"/>
          </p:cNvSpPr>
          <p:nvPr>
            <p:ph type="body" idx="1"/>
          </p:nvPr>
        </p:nvSpPr>
        <p:spPr bwMode="auto">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Content Placeholder 3"/>
          <p:cNvSpPr>
            <a:spLocks noGrp="1"/>
          </p:cNvSpPr>
          <p:nvPr>
            <p:ph sz="half" idx="2"/>
          </p:nvPr>
        </p:nvSpPr>
        <p:spPr bwMode="auto">
          <a:xfrm>
            <a:off x="682329" y="2505074"/>
            <a:ext cx="4190702"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Text Placeholder 4"/>
          <p:cNvSpPr>
            <a:spLocks noGrp="1"/>
          </p:cNvSpPr>
          <p:nvPr>
            <p:ph type="body" sz="quarter" idx="3"/>
          </p:nvPr>
        </p:nvSpPr>
        <p:spPr bwMode="auto">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Content Placeholder 5"/>
          <p:cNvSpPr>
            <a:spLocks noGrp="1"/>
          </p:cNvSpPr>
          <p:nvPr>
            <p:ph sz="quarter" idx="4"/>
          </p:nvPr>
        </p:nvSpPr>
        <p:spPr bwMode="auto">
          <a:xfrm>
            <a:off x="5014913" y="2505074"/>
            <a:ext cx="4211340"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Date Placeholder 6"/>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8" name="Footer Placeholder 7"/>
          <p:cNvSpPr>
            <a:spLocks noGrp="1"/>
          </p:cNvSpPr>
          <p:nvPr>
            <p:ph type="ftr" sz="quarter" idx="11"/>
          </p:nvPr>
        </p:nvSpPr>
        <p:spPr bwMode="auto"/>
        <p:txBody>
          <a:bodyPr/>
          <a:lstStyle/>
          <a:p>
            <a:pPr>
              <a:defRPr/>
            </a:pPr>
            <a:endParaRPr lang="de-DE"/>
          </a:p>
        </p:txBody>
      </p:sp>
      <p:sp>
        <p:nvSpPr>
          <p:cNvPr id="9" name="Slide Number Placeholder 8"/>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Date Placeholder 2"/>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4" name="Footer Placeholder 3"/>
          <p:cNvSpPr>
            <a:spLocks noGrp="1"/>
          </p:cNvSpPr>
          <p:nvPr>
            <p:ph type="ftr" sz="quarter" idx="11"/>
          </p:nvPr>
        </p:nvSpPr>
        <p:spPr bwMode="auto"/>
        <p:txBody>
          <a:bodyPr/>
          <a:lstStyle/>
          <a:p>
            <a:pPr>
              <a:defRPr/>
            </a:pPr>
            <a:endParaRPr lang="de-DE"/>
          </a:p>
        </p:txBody>
      </p:sp>
      <p:sp>
        <p:nvSpPr>
          <p:cNvPr id="5" name="Slide Number Placeholder 4"/>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3" name="Footer Placeholder 2"/>
          <p:cNvSpPr>
            <a:spLocks noGrp="1"/>
          </p:cNvSpPr>
          <p:nvPr>
            <p:ph type="ftr" sz="quarter" idx="11"/>
          </p:nvPr>
        </p:nvSpPr>
        <p:spPr bwMode="auto"/>
        <p:txBody>
          <a:bodyPr/>
          <a:lstStyle/>
          <a:p>
            <a:pPr>
              <a:defRPr/>
            </a:pPr>
            <a:endParaRPr lang="de-DE"/>
          </a:p>
        </p:txBody>
      </p:sp>
      <p:sp>
        <p:nvSpPr>
          <p:cNvPr id="4" name="Slide Number Placeholder 3"/>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alt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82328" y="457200"/>
            <a:ext cx="3194943" cy="1600200"/>
          </a:xfrm>
        </p:spPr>
        <p:txBody>
          <a:bodyPr anchor="b"/>
          <a:lstStyle>
            <a:lvl1pPr>
              <a:defRPr sz="3200"/>
            </a:lvl1pPr>
          </a:lstStyle>
          <a:p>
            <a:pPr>
              <a:defRPr/>
            </a:pPr>
            <a:r>
              <a:rPr lang="de-DE"/>
              <a:t>Mastertitelformat bearbeiten</a:t>
            </a:r>
            <a:endParaRPr lang="en-US"/>
          </a:p>
        </p:txBody>
      </p:sp>
      <p:sp>
        <p:nvSpPr>
          <p:cNvPr id="3" name="Content Placeholder 2"/>
          <p:cNvSpPr>
            <a:spLocks noGrp="1"/>
          </p:cNvSpPr>
          <p:nvPr>
            <p:ph idx="1"/>
          </p:nvPr>
        </p:nvSpPr>
        <p:spPr bwMode="auto">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6" name="Footer Placeholder 5"/>
          <p:cNvSpPr>
            <a:spLocks noGrp="1"/>
          </p:cNvSpPr>
          <p:nvPr>
            <p:ph type="ftr" sz="quarter" idx="11"/>
          </p:nvPr>
        </p:nvSpPr>
        <p:spPr bwMode="auto"/>
        <p:txBody>
          <a:bodyPr/>
          <a:lstStyle/>
          <a:p>
            <a:pPr>
              <a:defRPr/>
            </a:pPr>
            <a:endParaRPr lang="de-DE"/>
          </a:p>
        </p:txBody>
      </p:sp>
      <p:sp>
        <p:nvSpPr>
          <p:cNvPr id="7" name="Slide Number Placeholder 6"/>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Bild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82328" y="457200"/>
            <a:ext cx="3194943" cy="1600200"/>
          </a:xfrm>
        </p:spPr>
        <p:txBody>
          <a:bodyPr anchor="b"/>
          <a:lstStyle>
            <a:lvl1pPr>
              <a:defRPr sz="3200"/>
            </a:lvl1pPr>
          </a:lstStyle>
          <a:p>
            <a:pPr>
              <a:defRPr/>
            </a:pPr>
            <a:r>
              <a:rPr lang="de-DE"/>
              <a:t>Mastertitelformat bearbeiten</a:t>
            </a:r>
            <a:endParaRPr lang="en-US"/>
          </a:p>
        </p:txBody>
      </p:sp>
      <p:sp>
        <p:nvSpPr>
          <p:cNvPr id="3" name="Picture Placeholder 2"/>
          <p:cNvSpPr>
            <a:spLocks noChangeAspect="1" noGrp="1"/>
          </p:cNvSpPr>
          <p:nvPr>
            <p:ph type="pic" idx="1"/>
          </p:nvPr>
        </p:nvSpPr>
        <p:spPr bwMode="auto">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lang="en-US"/>
          </a:p>
        </p:txBody>
      </p:sp>
      <p:sp>
        <p:nvSpPr>
          <p:cNvPr id="4" name="Text Placeholder 3"/>
          <p:cNvSpPr>
            <a:spLocks noGrp="1"/>
          </p:cNvSpPr>
          <p:nvPr>
            <p:ph type="body" sz="half" idx="2"/>
          </p:nvPr>
        </p:nvSpPr>
        <p:spPr bwMode="auto">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E8FD8D45-016F-4C35-9D07-F28D26C47325}" type="datetimeFigureOut">
              <a:rPr lang="de-DE"/>
              <a:t/>
            </a:fld>
            <a:endParaRPr lang="de-DE"/>
          </a:p>
        </p:txBody>
      </p:sp>
      <p:sp>
        <p:nvSpPr>
          <p:cNvPr id="6" name="Footer Placeholder 5"/>
          <p:cNvSpPr>
            <a:spLocks noGrp="1"/>
          </p:cNvSpPr>
          <p:nvPr>
            <p:ph type="ftr" sz="quarter" idx="11"/>
          </p:nvPr>
        </p:nvSpPr>
        <p:spPr bwMode="auto"/>
        <p:txBody>
          <a:bodyPr/>
          <a:lstStyle/>
          <a:p>
            <a:pPr>
              <a:defRPr/>
            </a:pPr>
            <a:endParaRPr lang="de-DE"/>
          </a:p>
        </p:txBody>
      </p:sp>
      <p:sp>
        <p:nvSpPr>
          <p:cNvPr id="7" name="Slide Number Placeholder 6"/>
          <p:cNvSpPr>
            <a:spLocks noGrp="1"/>
          </p:cNvSpPr>
          <p:nvPr>
            <p:ph type="sldNum" sz="quarter" idx="12"/>
          </p:nvPr>
        </p:nvSpPr>
        <p:spPr bwMode="auto"/>
        <p:txBody>
          <a:bodyPr/>
          <a:lstStyle/>
          <a:p>
            <a:pPr>
              <a:defRPr/>
            </a:pPr>
            <a:fld id="{3DDBC5F0-7A05-48F3-BB67-2067ABBAADEA}" type="slidenum">
              <a:rPr lang="de-DE"/>
              <a:t/>
            </a:fld>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81037" y="365127"/>
            <a:ext cx="8543925" cy="1325563"/>
          </a:xfrm>
          <a:prstGeom prst="rect">
            <a:avLst/>
          </a:prstGeom>
        </p:spPr>
        <p:txBody>
          <a:bodyPr vert="horz" lIns="91440" tIns="45720" rIns="91440" bIns="45720" rtlCol="0" anchor="ctr">
            <a:normAutofit/>
          </a:bodyPr>
          <a:lstStyle/>
          <a:p>
            <a:pPr>
              <a:defRPr/>
            </a:pPr>
            <a:r>
              <a:rPr lang="de-DE"/>
              <a:t>Mastertitelformat bearbeiten</a:t>
            </a:r>
            <a:endParaRPr lang="en-US"/>
          </a:p>
        </p:txBody>
      </p:sp>
      <p:sp>
        <p:nvSpPr>
          <p:cNvPr id="3" name="Text Placeholder 2"/>
          <p:cNvSpPr>
            <a:spLocks noGrp="1"/>
          </p:cNvSpPr>
          <p:nvPr>
            <p:ph type="body" idx="1"/>
          </p:nvPr>
        </p:nvSpPr>
        <p:spPr bwMode="auto">
          <a:xfrm>
            <a:off x="681037" y="1825625"/>
            <a:ext cx="8543925" cy="43513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2"/>
          </p:nvPr>
        </p:nvSpPr>
        <p:spPr bwMode="auto">
          <a:xfrm>
            <a:off x="681037"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8FD8D45-016F-4C35-9D07-F28D26C47325}" type="datetimeFigureOut">
              <a:rPr lang="de-DE"/>
              <a:t/>
            </a:fld>
            <a:endParaRPr lang="de-DE"/>
          </a:p>
        </p:txBody>
      </p:sp>
      <p:sp>
        <p:nvSpPr>
          <p:cNvPr id="5" name="Footer Placeholder 4"/>
          <p:cNvSpPr>
            <a:spLocks noGrp="1"/>
          </p:cNvSpPr>
          <p:nvPr>
            <p:ph type="ftr" sz="quarter" idx="3"/>
          </p:nvPr>
        </p:nvSpPr>
        <p:spPr bwMode="auto">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Slide Number Placeholder 5"/>
          <p:cNvSpPr>
            <a:spLocks noGrp="1"/>
          </p:cNvSpPr>
          <p:nvPr>
            <p:ph type="sldNum" sz="quarter" idx="4"/>
          </p:nvPr>
        </p:nvSpPr>
        <p:spPr bwMode="auto">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BC5F0-7A05-48F3-BB67-2067ABBAADEA}" type="slidenum">
              <a:rPr lang="de-DE"/>
              <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hyperlink" Target="https://learningapps.org/watch?v=pouczvk6t22" TargetMode="External"/><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slide" Target="slide49.xml"/><Relationship Id="rId5" Type="http://schemas.openxmlformats.org/officeDocument/2006/relationships/image" Target="../media/image12.png"/><Relationship Id="rId6" Type="http://schemas.openxmlformats.org/officeDocument/2006/relationships/slide" Target="slide17.xml"/><Relationship Id="rId7" Type="http://schemas.openxmlformats.org/officeDocument/2006/relationships/image" Target="../media/image16.png"/><Relationship Id="rId8" Type="http://schemas.openxmlformats.org/officeDocument/2006/relationships/slide" Target="slide19.xml"/><Relationship Id="rId9"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23.jpg"/><Relationship Id="rId5"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slide" Target="slide13.xml"/><Relationship Id="rId5"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slide" Target="slide50.xml"/><Relationship Id="rId5" Type="http://schemas.openxmlformats.org/officeDocument/2006/relationships/image" Target="../media/image12.pn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jpg"/><Relationship Id="rId9" Type="http://schemas.openxmlformats.org/officeDocument/2006/relationships/image" Target="../media/image27.jpg"/><Relationship Id="rId10" Type="http://schemas.openxmlformats.org/officeDocument/2006/relationships/image" Target="../media/image28.jpg"/><Relationship Id="rId11"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s://chemiedidaktik.uni-wuppertal.de/index.php?id=5561&amp;L=0" TargetMode="External"/><Relationship Id="rId4" Type="http://schemas.openxmlformats.org/officeDocument/2006/relationships/image" Target="../media/image29.jpg"/><Relationship Id="rId5" Type="http://schemas.openxmlformats.org/officeDocument/2006/relationships/image" Target="../media/image11.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slide" Target="slide12.xml"/><Relationship Id="rId5" Type="http://schemas.openxmlformats.org/officeDocument/2006/relationships/image" Target="../media/image16.png"/><Relationship Id="rId6" Type="http://schemas.openxmlformats.org/officeDocument/2006/relationships/image" Target="../media/image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slide" Target="slide51.xml"/><Relationship Id="rId5" Type="http://schemas.openxmlformats.org/officeDocument/2006/relationships/image" Target="../media/image12.png"/><Relationship Id="rId6" Type="http://schemas.openxmlformats.org/officeDocument/2006/relationships/slide" Target="slide12.xml"/><Relationship Id="rId7" Type="http://schemas.openxmlformats.org/officeDocument/2006/relationships/image" Target="../media/image16.png"/><Relationship Id="rId8" Type="http://schemas.openxmlformats.org/officeDocument/2006/relationships/slide" Target="slide21.xml"/><Relationship Id="rId9" Type="http://schemas.openxmlformats.org/officeDocument/2006/relationships/image" Target="../media/image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hyperlink" Target="https://learningapps.org/watch?v=pjbd243wc22" TargetMode="External"/><Relationship Id="rId5" Type="http://schemas.openxmlformats.org/officeDocument/2006/relationships/image" Target="../media/image32.jpg"/><Relationship Id="rId6" Type="http://schemas.openxmlformats.org/officeDocument/2006/relationships/image" Target="../media/image8.png"/><Relationship Id="rId7" Type="http://schemas.openxmlformats.org/officeDocument/2006/relationships/image" Target="../media/image33.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slide" Target="slide19.xml"/><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s://learningapps.org/watch?v=pv9192sba22" TargetMode="External"/><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slide" Target="slide52.xml"/><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slide" Target="slide54.xml"/><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slide" Target="slide7.xml"/><Relationship Id="rId7" Type="http://schemas.openxmlformats.org/officeDocument/2006/relationships/image" Target="../media/image16.png"/><Relationship Id="rId8" Type="http://schemas.openxmlformats.org/officeDocument/2006/relationships/image" Target="../media/image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slide" Target="slide55.xml"/><Relationship Id="rId5" Type="http://schemas.openxmlformats.org/officeDocument/2006/relationships/image" Target="../media/image12.png"/><Relationship Id="rId6" Type="http://schemas.openxmlformats.org/officeDocument/2006/relationships/image" Target="../media/image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https://uni-wuppertal.sciebo.de/s/aXfmcdSzYP1uKdV" TargetMode="External"/><Relationship Id="rId4" Type="http://schemas.openxmlformats.org/officeDocument/2006/relationships/image" Target="../media/image36.jp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slide" Target="slide31.xml"/><Relationship Id="rId8"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slide" Target="slide56.xml"/><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15.png"/><Relationship Id="rId8" Type="http://schemas.openxmlformats.org/officeDocument/2006/relationships/slide" Target="slide57.xml"/><Relationship Id="rId9" Type="http://schemas.openxmlformats.org/officeDocument/2006/relationships/image" Target="../media/image12.png"/><Relationship Id="rId10" Type="http://schemas.openxmlformats.org/officeDocument/2006/relationships/image" Target="../media/image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0.png"/><Relationship Id="rId6" Type="http://schemas.openxmlformats.org/officeDocument/2006/relationships/image" Target="../media/image8.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4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uni-wuppertal.sciebo.de/s/FP1J3TlYWQYwkQn" TargetMode="External"/><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6.png"/><Relationship Id="rId6" Type="http://schemas.openxmlformats.org/officeDocument/2006/relationships/image" Target="../media/image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0.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creativecommons.org/licenses/by-nc-sa/4.0/" TargetMode="Externa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8.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47.png"/><Relationship Id="rId4" Type="http://schemas.openxmlformats.org/officeDocument/2006/relationships/slide" Target="slide5.xml"/><Relationship Id="rId5" Type="http://schemas.openxmlformats.org/officeDocument/2006/relationships/image" Target="../media/image16.png"/><Relationship Id="rId6" Type="http://schemas.openxmlformats.org/officeDocument/2006/relationships/image" Target="../media/image8.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47.png"/><Relationship Id="rId4" Type="http://schemas.openxmlformats.org/officeDocument/2006/relationships/slide" Target="slide47.xml"/><Relationship Id="rId5" Type="http://schemas.openxmlformats.org/officeDocument/2006/relationships/slide" Target="slide8.xml"/><Relationship Id="rId6" Type="http://schemas.openxmlformats.org/officeDocument/2006/relationships/image" Target="../media/image16.png"/><Relationship Id="rId7" Type="http://schemas.openxmlformats.org/officeDocument/2006/relationships/image" Target="../media/image48.jpg"/><Relationship Id="rId8" Type="http://schemas.openxmlformats.org/officeDocument/2006/relationships/image" Target="../media/image49.jpg"/><Relationship Id="rId9" Type="http://schemas.openxmlformats.org/officeDocument/2006/relationships/image" Target="../media/image50.jpg"/><Relationship Id="rId10" Type="http://schemas.openxmlformats.org/officeDocument/2006/relationships/image" Target="../media/image51.jpg"/><Relationship Id="rId11" Type="http://schemas.openxmlformats.org/officeDocument/2006/relationships/image" Target="../media/image52.jpg"/><Relationship Id="rId12" Type="http://schemas.openxmlformats.org/officeDocument/2006/relationships/image" Target="../media/image53.jpg"/><Relationship Id="rId13" Type="http://schemas.openxmlformats.org/officeDocument/2006/relationships/image" Target="../media/image54.jpg"/><Relationship Id="rId14" Type="http://schemas.openxmlformats.org/officeDocument/2006/relationships/image" Target="../media/image55.jpg"/><Relationship Id="rId15" Type="http://schemas.openxmlformats.org/officeDocument/2006/relationships/image" Target="../media/image56.png"/><Relationship Id="rId16" Type="http://schemas.openxmlformats.org/officeDocument/2006/relationships/image" Target="../media/image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slide" Target="slide8.xml"/><Relationship Id="rId4" Type="http://schemas.openxmlformats.org/officeDocument/2006/relationships/image" Target="../media/image16.png"/><Relationship Id="rId5" Type="http://schemas.openxmlformats.org/officeDocument/2006/relationships/image" Target="../media/image47.png"/><Relationship Id="rId6" Type="http://schemas.openxmlformats.org/officeDocument/2006/relationships/image" Target="../media/image8.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47.png"/><Relationship Id="rId4" Type="http://schemas.openxmlformats.org/officeDocument/2006/relationships/image" Target="../media/image13.png"/><Relationship Id="rId5" Type="http://schemas.openxmlformats.org/officeDocument/2006/relationships/slide" Target="slide9.xml"/><Relationship Id="rId6" Type="http://schemas.openxmlformats.org/officeDocument/2006/relationships/image" Target="../media/image16.png"/><Relationship Id="rId7" Type="http://schemas.openxmlformats.org/officeDocument/2006/relationships/image" Target="../media/image8.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slide" Target="slide12.xml"/><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slide" Target="slide45.xml"/><Relationship Id="rId6" Type="http://schemas.openxmlformats.org/officeDocument/2006/relationships/image" Target="../media/image12.png"/><Relationship Id="rId7" Type="http://schemas.openxmlformats.org/officeDocument/2006/relationships/image" Target="../media/image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slide" Target="slide15.xml"/><Relationship Id="rId5" Type="http://schemas.openxmlformats.org/officeDocument/2006/relationships/image" Target="../media/image16.pn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8.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slide" Target="slide19.xml"/><Relationship Id="rId5" Type="http://schemas.openxmlformats.org/officeDocument/2006/relationships/image" Target="../media/image16.png"/><Relationship Id="rId6" Type="http://schemas.openxmlformats.org/officeDocument/2006/relationships/image" Target="../media/image8.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slide" Target="slide23.xml"/><Relationship Id="rId5" Type="http://schemas.openxmlformats.org/officeDocument/2006/relationships/image" Target="../media/image16.png"/><Relationship Id="rId6" Type="http://schemas.openxmlformats.org/officeDocument/2006/relationships/slide" Target="slide53.xml"/><Relationship Id="rId7" Type="http://schemas.openxmlformats.org/officeDocument/2006/relationships/image" Target="../media/image57.jpg"/><Relationship Id="rId8" Type="http://schemas.openxmlformats.org/officeDocument/2006/relationships/image" Target="../media/image58.jpg"/><Relationship Id="rId9" Type="http://schemas.openxmlformats.org/officeDocument/2006/relationships/image" Target="../media/image23.jpg"/><Relationship Id="rId10" Type="http://schemas.openxmlformats.org/officeDocument/2006/relationships/image" Target="../media/image8.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slide" Target="slide23.xml"/><Relationship Id="rId5" Type="http://schemas.openxmlformats.org/officeDocument/2006/relationships/image" Target="../media/image16.png"/><Relationship Id="rId6" Type="http://schemas.openxmlformats.org/officeDocument/2006/relationships/image" Target="../media/image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slide" Target="slide24.xml"/><Relationship Id="rId5" Type="http://schemas.openxmlformats.org/officeDocument/2006/relationships/image" Target="../media/image16.png"/><Relationship Id="rId6" Type="http://schemas.openxmlformats.org/officeDocument/2006/relationships/image" Target="../media/image8.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slide" Target="slide28.xml"/><Relationship Id="rId5" Type="http://schemas.openxmlformats.org/officeDocument/2006/relationships/image" Target="../media/image16.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slide" Target="slide30.xml"/><Relationship Id="rId5" Type="http://schemas.openxmlformats.org/officeDocument/2006/relationships/image" Target="../media/image16.png"/><Relationship Id="rId6" Type="http://schemas.openxmlformats.org/officeDocument/2006/relationships/slide" Target="slide22.xml"/><Relationship Id="rId7" Type="http://schemas.openxmlformats.org/officeDocument/2006/relationships/slide" Target="slide20.xml"/><Relationship Id="rId8" Type="http://schemas.openxmlformats.org/officeDocument/2006/relationships/image" Target="../media/image8.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4.xml"/><Relationship Id="rId3" Type="http://schemas.openxmlformats.org/officeDocument/2006/relationships/hyperlink" Target="https://www.youtube.com/watch?v=sTsswBLgohc" TargetMode="External"/><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hyperlink" Target="https://www.youtube.com/watch?v=XXaHRAXiy9s" TargetMode="External"/><Relationship Id="rId8" Type="http://schemas.openxmlformats.org/officeDocument/2006/relationships/image" Target="../media/image62.png"/><Relationship Id="rId9" Type="http://schemas.openxmlformats.org/officeDocument/2006/relationships/hyperlink" Target="https://www.youtube.com/watch?v=Z0uvv4QtvFM" TargetMode="External"/><Relationship Id="rId10" Type="http://schemas.openxmlformats.org/officeDocument/2006/relationships/image" Target="../media/image63.png"/><Relationship Id="rId11"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hyperlink" Target="https://uni-wuppertal.sciebo.de/s/uuliXB4ZKRdI2Zs" TargetMode="External"/><Relationship Id="rId8" Type="http://schemas.openxmlformats.org/officeDocument/2006/relationships/image" Target="../media/image20.png"/><Relationship Id="rId9" Type="http://schemas.openxmlformats.org/officeDocument/2006/relationships/slide" Target="slide24.xml"/><Relationship Id="rId10" Type="http://schemas.openxmlformats.org/officeDocument/2006/relationships/image" Target="../media/image16.png"/><Relationship Id="rId11"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 Target="slide46.xml"/><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 Target="slide48.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a:spLocks noAdjustHandles="1" noChangeArrowheads="1" noChangeShapeType="1" noEditPoints="1" noGrp="1" noMove="1" noResize="1" noRot="1"/>
          </p:cNvSpPr>
          <p:nvPr/>
        </p:nvSpPr>
        <p:spPr bwMode="auto">
          <a:xfrm>
            <a:off x="4953000" y="0"/>
            <a:ext cx="4953000" cy="6852718"/>
          </a:xfrm>
          <a:prstGeom prst="rect">
            <a:avLst/>
          </a:prstGeom>
          <a:solidFill>
            <a:srgbClr val="A8B9CA">
              <a:alpha val="75000"/>
            </a:srgbClr>
          </a:solidFill>
          <a:ln>
            <a:solidFill>
              <a:srgbClr val="A8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p:cNvSpPr>
            <a:spLocks noAdjustHandles="1" noChangeArrowheads="1" noChangeShapeType="1" noEditPoints="1" noGrp="1" noMove="1" noResize="1" noRot="1"/>
          </p:cNvSpPr>
          <p:nvPr/>
        </p:nvSpPr>
        <p:spPr bwMode="auto">
          <a:xfrm>
            <a:off x="0" y="0"/>
            <a:ext cx="4953000" cy="6852719"/>
          </a:xfrm>
          <a:prstGeom prst="rect">
            <a:avLst/>
          </a:prstGeom>
          <a:solidFill>
            <a:srgbClr val="FCCC36">
              <a:alpha val="75000"/>
            </a:srgbClr>
          </a:solidFill>
          <a:ln>
            <a:solidFill>
              <a:srgbClr val="FCC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Textfeld 6"/>
          <p:cNvSpPr txBox="1">
            <a:spLocks noAdjustHandles="1" noChangeArrowheads="1" noChangeShapeType="1" noEditPoints="1" noGrp="1" noMove="1" noResize="1" noRot="1"/>
          </p:cNvSpPr>
          <p:nvPr/>
        </p:nvSpPr>
        <p:spPr bwMode="auto">
          <a:xfrm>
            <a:off x="341200" y="573987"/>
            <a:ext cx="4363777" cy="1969770"/>
          </a:xfrm>
          <a:prstGeom prst="rect">
            <a:avLst/>
          </a:prstGeom>
          <a:noFill/>
        </p:spPr>
        <p:txBody>
          <a:bodyPr wrap="square" rtlCol="0">
            <a:spAutoFit/>
          </a:bodyPr>
          <a:lstStyle/>
          <a:p>
            <a:pPr>
              <a:defRPr/>
            </a:pPr>
            <a:r>
              <a:rPr lang="de-DE" sz="3200" b="1"/>
              <a:t>Kursbuch zum Brausetablettenversuch</a:t>
            </a:r>
            <a:endParaRPr/>
          </a:p>
          <a:p>
            <a:pPr>
              <a:defRPr/>
            </a:pPr>
            <a:endParaRPr lang="de-DE" b="1"/>
          </a:p>
          <a:p>
            <a:pPr>
              <a:defRPr/>
            </a:pPr>
            <a:r>
              <a:rPr lang="de-DE" sz="2000"/>
              <a:t>Eine Lerneinheit zum Thema Erklärvideos im Chemieunterricht </a:t>
            </a:r>
            <a:endParaRPr/>
          </a:p>
        </p:txBody>
      </p:sp>
      <p:sp>
        <p:nvSpPr>
          <p:cNvPr id="8" name="Textfeld 7"/>
          <p:cNvSpPr txBox="1">
            <a:spLocks noAdjustHandles="1" noChangeArrowheads="1" noChangeShapeType="1" noEditPoints="1" noGrp="1" noMove="1" noResize="1" noRot="1"/>
          </p:cNvSpPr>
          <p:nvPr/>
        </p:nvSpPr>
        <p:spPr bwMode="auto">
          <a:xfrm>
            <a:off x="341200" y="3343608"/>
            <a:ext cx="3491239" cy="461665"/>
          </a:xfrm>
          <a:prstGeom prst="rect">
            <a:avLst/>
          </a:prstGeom>
          <a:noFill/>
        </p:spPr>
        <p:txBody>
          <a:bodyPr wrap="square" rtlCol="0">
            <a:spAutoFit/>
          </a:bodyPr>
          <a:lstStyle/>
          <a:p>
            <a:pPr>
              <a:defRPr/>
            </a:pPr>
            <a:r>
              <a:rPr lang="de-DE" sz="2400"/>
              <a:t>Das ist das Kursbuch von:</a:t>
            </a:r>
            <a:endParaRPr/>
          </a:p>
        </p:txBody>
      </p:sp>
      <p:cxnSp>
        <p:nvCxnSpPr>
          <p:cNvPr id="12" name="Gerader Verbinder 11"/>
          <p:cNvCxnSpPr>
            <a:cxnSpLocks noAdjustHandles="1" noChangeArrowheads="1" noChangeShapeType="1" noEditPoints="1" noGrp="1" noMove="1" noResize="1" noRot="1"/>
          </p:cNvCxnSpPr>
          <p:nvPr/>
        </p:nvCxnSpPr>
        <p:spPr bwMode="auto">
          <a:xfrm>
            <a:off x="341200" y="4727734"/>
            <a:ext cx="3441134" cy="0"/>
          </a:xfrm>
          <a:prstGeom prst="line">
            <a:avLst/>
          </a:prstGeom>
        </p:spPr>
        <p:style>
          <a:lnRef idx="1">
            <a:schemeClr val="dk1"/>
          </a:lnRef>
          <a:fillRef idx="0">
            <a:schemeClr val="dk1"/>
          </a:fillRef>
          <a:effectRef idx="0">
            <a:schemeClr val="dk1"/>
          </a:effectRef>
          <a:fontRef idx="minor">
            <a:schemeClr val="tx1"/>
          </a:fontRef>
        </p:style>
      </p:cxnSp>
      <p:grpSp>
        <p:nvGrpSpPr>
          <p:cNvPr id="23" name="Gruppieren 22"/>
          <p:cNvGrpSpPr>
            <a:grpSpLocks noGrp="1" noMove="1" noResize="1" noRot="1" noUngrp="1"/>
          </p:cNvGrpSpPr>
          <p:nvPr/>
        </p:nvGrpSpPr>
        <p:grpSpPr bwMode="auto">
          <a:xfrm>
            <a:off x="5332304" y="1731979"/>
            <a:ext cx="4363776" cy="2332717"/>
            <a:chOff x="6550481" y="1706927"/>
            <a:chExt cx="3249591" cy="2843409"/>
          </a:xfrm>
        </p:grpSpPr>
        <p:sp>
          <p:nvSpPr>
            <p:cNvPr id="16" name="Denkblase: wolkenförmig 15"/>
            <p:cNvSpPr>
              <a:spLocks noAdjustHandles="1" noChangeArrowheads="1" noChangeShapeType="1" noEditPoints="1" noGrp="1" noMove="1" noResize="1" noRot="1"/>
            </p:cNvSpPr>
            <p:nvPr/>
          </p:nvSpPr>
          <p:spPr bwMode="auto">
            <a:xfrm>
              <a:off x="6550481" y="1706927"/>
              <a:ext cx="3249591" cy="2843409"/>
            </a:xfrm>
            <a:prstGeom prst="cloudCallout">
              <a:avLst>
                <a:gd name="adj1" fmla="val 44750"/>
                <a:gd name="adj2" fmla="val 76156"/>
              </a:avLst>
            </a:prstGeom>
            <a:solidFill>
              <a:srgbClr val="FCCC36">
                <a:alpha val="75000"/>
              </a:srgbClr>
            </a:solidFill>
            <a:ln>
              <a:solidFill>
                <a:srgbClr val="FCC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schemeClr val="tx1"/>
                </a:solidFill>
                <a:latin typeface="Dreaming Outloud Pro"/>
                <a:cs typeface="Dreaming Outloud Pro"/>
              </a:endParaRPr>
            </a:p>
          </p:txBody>
        </p:sp>
        <p:sp>
          <p:nvSpPr>
            <p:cNvPr id="18" name="Textfeld 17"/>
            <p:cNvSpPr txBox="1">
              <a:spLocks noAdjustHandles="1" noChangeArrowheads="1" noChangeShapeType="1" noEditPoints="1" noGrp="1" noMove="1" noResize="1" noRot="1"/>
            </p:cNvSpPr>
            <p:nvPr/>
          </p:nvSpPr>
          <p:spPr bwMode="auto">
            <a:xfrm>
              <a:off x="7103920" y="2078664"/>
              <a:ext cx="2410784" cy="2138393"/>
            </a:xfrm>
            <a:prstGeom prst="rect">
              <a:avLst/>
            </a:prstGeom>
            <a:noFill/>
          </p:spPr>
          <p:txBody>
            <a:bodyPr wrap="square" rtlCol="0">
              <a:spAutoFit/>
            </a:bodyPr>
            <a:lstStyle/>
            <a:p>
              <a:pPr>
                <a:defRPr/>
              </a:pPr>
              <a:r>
                <a:rPr lang="de-DE">
                  <a:solidFill>
                    <a:schemeClr val="tx1"/>
                  </a:solidFill>
                  <a:latin typeface="Comic Sans MS"/>
                  <a:cs typeface="Dreaming Outloud Pro"/>
                </a:rPr>
                <a:t>Auf geht‘s - Gemeinsam wird in die Rolle der Filmkritiker/-innen, Chemiker/-innen, Filmemacher/-innen und „</a:t>
              </a:r>
              <a:r>
                <a:rPr lang="de-DE">
                  <a:solidFill>
                    <a:schemeClr val="tx1"/>
                  </a:solidFill>
                  <a:latin typeface="Comic Sans MS"/>
                  <a:cs typeface="Dreaming Outloud Pro"/>
                </a:rPr>
                <a:t>Erklärbären</a:t>
              </a:r>
              <a:r>
                <a:rPr lang="de-DE">
                  <a:solidFill>
                    <a:schemeClr val="tx1"/>
                  </a:solidFill>
                  <a:latin typeface="Comic Sans MS"/>
                  <a:cs typeface="Dreaming Outloud Pro"/>
                </a:rPr>
                <a:t>“ geschlüpft!</a:t>
              </a:r>
              <a:endParaRPr/>
            </a:p>
          </p:txBody>
        </p:sp>
      </p:grpSp>
      <p:grpSp>
        <p:nvGrpSpPr>
          <p:cNvPr id="2" name="Gruppieren 1"/>
          <p:cNvGrpSpPr>
            <a:grpSpLocks noGrp="1" noMove="1" noResize="1" noRot="1" noUngrp="1"/>
          </p:cNvGrpSpPr>
          <p:nvPr/>
        </p:nvGrpSpPr>
        <p:grpSpPr bwMode="auto">
          <a:xfrm>
            <a:off x="5542211" y="434649"/>
            <a:ext cx="1186273" cy="1119243"/>
            <a:chOff x="5553844" y="587683"/>
            <a:chExt cx="936736" cy="834441"/>
          </a:xfrm>
        </p:grpSpPr>
        <p:pic>
          <p:nvPicPr>
            <p:cNvPr id="20" name="Grafik 19" descr="Filmstreifen Silhouette"/>
            <p:cNvPicPr>
              <a:picLocks noAdjustHandles="1" noChangeAspect="1" noChangeArrowheads="1" noChangeShapeType="1" noEditPoints="1" noGrp="1" noMove="1" noResize="1" noRot="1" noCrop="1"/>
            </p:cNvPicPr>
            <p:nvPr/>
          </p:nvPicPr>
          <p:blipFill>
            <a:blip r:embed="rId2"/>
            <a:stretch/>
          </p:blipFill>
          <p:spPr bwMode="auto">
            <a:xfrm>
              <a:off x="5553844" y="587683"/>
              <a:ext cx="649921" cy="569678"/>
            </a:xfrm>
            <a:prstGeom prst="rect">
              <a:avLst/>
            </a:prstGeom>
          </p:spPr>
        </p:pic>
        <p:pic>
          <p:nvPicPr>
            <p:cNvPr id="21" name="Grafik 20" descr="Lupe Silhouette"/>
            <p:cNvPicPr>
              <a:picLocks noAdjustHandles="1" noChangeAspect="1" noChangeArrowheads="1" noChangeShapeType="1" noEditPoints="1" noGrp="1" noMove="1" noResize="1" noRot="1" noCrop="1"/>
            </p:cNvPicPr>
            <p:nvPr/>
          </p:nvPicPr>
          <p:blipFill>
            <a:blip r:embed="rId3"/>
            <a:stretch/>
          </p:blipFill>
          <p:spPr bwMode="auto">
            <a:xfrm>
              <a:off x="5680544" y="712100"/>
              <a:ext cx="810036" cy="710024"/>
            </a:xfrm>
            <a:prstGeom prst="rect">
              <a:avLst/>
            </a:prstGeom>
          </p:spPr>
        </p:pic>
      </p:grpSp>
      <p:pic>
        <p:nvPicPr>
          <p:cNvPr id="22" name="Grafik 21"/>
          <p:cNvPicPr>
            <a:picLocks noAdjustHandles="1" noChangeAspect="1" noChangeArrowheads="1" noChangeShapeType="1" noEditPoints="1" noGrp="1" noMove="1" noResize="1" noRot="1" noCrop="1"/>
          </p:cNvPicPr>
          <p:nvPr/>
        </p:nvPicPr>
        <p:blipFill>
          <a:blip r:embed="rId4"/>
          <a:stretch/>
        </p:blipFill>
        <p:spPr bwMode="auto">
          <a:xfrm>
            <a:off x="8027368" y="369978"/>
            <a:ext cx="1419716" cy="1115910"/>
          </a:xfrm>
          <a:prstGeom prst="rect">
            <a:avLst/>
          </a:prstGeom>
        </p:spPr>
      </p:pic>
      <p:pic>
        <p:nvPicPr>
          <p:cNvPr id="24" name="Grafik 23"/>
          <p:cNvPicPr>
            <a:picLocks noAdjustHandles="1" noChangeAspect="1" noChangeArrowheads="1" noChangeShapeType="1" noEditPoints="1" noGrp="1" noMove="1" noResize="1" noRot="1" noCrop="1"/>
          </p:cNvPicPr>
          <p:nvPr/>
        </p:nvPicPr>
        <p:blipFill>
          <a:blip r:embed="rId5"/>
          <a:stretch/>
        </p:blipFill>
        <p:spPr bwMode="auto">
          <a:xfrm>
            <a:off x="5717417" y="4671760"/>
            <a:ext cx="1295693" cy="1019084"/>
          </a:xfrm>
          <a:prstGeom prst="rect">
            <a:avLst/>
          </a:prstGeom>
        </p:spPr>
      </p:pic>
      <p:pic>
        <p:nvPicPr>
          <p:cNvPr id="25" name="Grafik 24"/>
          <p:cNvPicPr>
            <a:picLocks noAdjustHandles="1" noChangeAspect="1" noChangeArrowheads="1" noChangeShapeType="1" noEditPoints="1" noGrp="1" noMove="1" noResize="1" noRot="1" noCrop="1"/>
          </p:cNvPicPr>
          <p:nvPr/>
        </p:nvPicPr>
        <p:blipFill>
          <a:blip r:embed="rId6"/>
          <a:stretch/>
        </p:blipFill>
        <p:spPr bwMode="auto">
          <a:xfrm>
            <a:off x="8068701" y="4849022"/>
            <a:ext cx="1295693" cy="1047476"/>
          </a:xfrm>
          <a:prstGeom prst="rect">
            <a:avLst/>
          </a:prstGeom>
        </p:spPr>
      </p:pic>
      <p:grpSp>
        <p:nvGrpSpPr>
          <p:cNvPr id="32" name="Gruppieren 31"/>
          <p:cNvGrpSpPr>
            <a:grpSpLocks noChangeAspect="1" noGrp="1" noMove="1" noResize="1" noRot="1" noUngrp="1"/>
          </p:cNvGrpSpPr>
          <p:nvPr/>
        </p:nvGrpSpPr>
        <p:grpSpPr bwMode="auto">
          <a:xfrm>
            <a:off x="7265428" y="6354000"/>
            <a:ext cx="2640572" cy="504000"/>
            <a:chOff x="6512190" y="6065439"/>
            <a:chExt cx="3206884" cy="612091"/>
          </a:xfrm>
        </p:grpSpPr>
        <p:pic>
          <p:nvPicPr>
            <p:cNvPr id="33" name="Grafik 32"/>
            <p:cNvPicPr>
              <a:picLocks noAdjustHandles="1" noChangeAspect="1" noChangeArrowheads="1" noChangeShapeType="1" noEditPoints="1" noGrp="1" noMove="1" noResize="1" noRot="1" noCrop="1"/>
            </p:cNvPicPr>
            <p:nvPr/>
          </p:nvPicPr>
          <p:blipFill>
            <a:blip r:embed="rId7"/>
            <a:stretch/>
          </p:blipFill>
          <p:spPr bwMode="auto">
            <a:xfrm>
              <a:off x="8152400" y="6084971"/>
              <a:ext cx="1566675" cy="573025"/>
            </a:xfrm>
            <a:prstGeom prst="rect">
              <a:avLst/>
            </a:prstGeom>
          </p:spPr>
        </p:pic>
        <p:pic>
          <p:nvPicPr>
            <p:cNvPr id="34" name="Grafik 33"/>
            <p:cNvPicPr>
              <a:picLocks noAdjustHandles="1" noChangeAspect="1" noChangeArrowheads="1" noChangeShapeType="1" noEditPoints="1" noGrp="1" noMove="1" noResize="1" noRot="1" noCrop="1"/>
            </p:cNvPicPr>
            <p:nvPr/>
          </p:nvPicPr>
          <p:blipFill>
            <a:blip r:embed="rId8"/>
            <a:stretch/>
          </p:blipFill>
          <p:spPr bwMode="auto">
            <a:xfrm>
              <a:off x="6512190" y="6065439"/>
              <a:ext cx="1566000" cy="612091"/>
            </a:xfrm>
            <a:prstGeom prst="rect">
              <a:avLst/>
            </a:prstGeom>
          </p:spPr>
        </p:pic>
      </p:grpSp>
      <p:pic>
        <p:nvPicPr>
          <p:cNvPr id="39" name="Grafik 38"/>
          <p:cNvPicPr>
            <a:picLocks noAdjustHandles="1" noChangeAspect="1" noChangeArrowheads="1" noChangeShapeType="1" noEditPoints="1" noGrp="1" noMove="1" noResize="1" noRot="1" noCrop="1"/>
          </p:cNvPicPr>
          <p:nvPr/>
        </p:nvPicPr>
        <p:blipFill>
          <a:blip r:embed="rId9"/>
          <a:stretch/>
        </p:blipFill>
        <p:spPr bwMode="auto">
          <a:xfrm>
            <a:off x="5239" y="6566362"/>
            <a:ext cx="838200" cy="2916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418364" y="1334615"/>
            <a:ext cx="9364461" cy="369332"/>
          </a:xfrm>
          <a:prstGeom prst="rect">
            <a:avLst/>
          </a:prstGeom>
          <a:noFill/>
        </p:spPr>
        <p:txBody>
          <a:bodyPr wrap="square" rtlCol="0">
            <a:spAutoFit/>
          </a:bodyPr>
          <a:lstStyle/>
          <a:p>
            <a:pPr>
              <a:defRPr/>
            </a:pPr>
            <a:r>
              <a:rPr lang="de-DE"/>
              <a:t>Jetzt seid ihr an der Reihe! – Bereitet den Versuch vor und führt diesen anschließend selbst durch.</a:t>
            </a:r>
            <a:endParaRPr/>
          </a:p>
        </p:txBody>
      </p:sp>
      <p:grpSp>
        <p:nvGrpSpPr>
          <p:cNvPr id="6" name="Gruppieren 5"/>
          <p:cNvGrpSpPr/>
          <p:nvPr/>
        </p:nvGrpSpPr>
        <p:grpSpPr bwMode="auto">
          <a:xfrm>
            <a:off x="1779527" y="1818064"/>
            <a:ext cx="6346946" cy="2324874"/>
            <a:chOff x="517317" y="1811013"/>
            <a:chExt cx="6346946" cy="2324874"/>
          </a:xfrm>
        </p:grpSpPr>
        <p:sp>
          <p:nvSpPr>
            <p:cNvPr id="4" name="Rechteck: gefaltete Ecke 3"/>
            <p:cNvSpPr/>
            <p:nvPr/>
          </p:nvSpPr>
          <p:spPr bwMode="auto">
            <a:xfrm>
              <a:off x="517317" y="1811013"/>
              <a:ext cx="6346946" cy="2324874"/>
            </a:xfrm>
            <a:prstGeom prst="foldedCorner">
              <a:avLst>
                <a:gd name="adj"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Textfeld 29"/>
            <p:cNvSpPr txBox="1"/>
            <p:nvPr/>
          </p:nvSpPr>
          <p:spPr bwMode="auto">
            <a:xfrm>
              <a:off x="517318" y="1811013"/>
              <a:ext cx="6107696" cy="2308324"/>
            </a:xfrm>
            <a:prstGeom prst="rect">
              <a:avLst/>
            </a:prstGeom>
            <a:noFill/>
          </p:spPr>
          <p:txBody>
            <a:bodyPr wrap="square" rtlCol="0">
              <a:spAutoFit/>
            </a:bodyPr>
            <a:lstStyle/>
            <a:p>
              <a:pPr>
                <a:defRPr/>
              </a:pPr>
              <a:r>
                <a:rPr lang="de-DE" b="1" u="sng"/>
                <a:t>Materialien:</a:t>
              </a:r>
              <a:endParaRPr/>
            </a:p>
            <a:p>
              <a:pPr>
                <a:defRPr/>
              </a:pPr>
              <a:r>
                <a:rPr lang="de-DE"/>
                <a:t>1 kleinere Glasflasche (0,33l)</a:t>
              </a:r>
              <a:endParaRPr/>
            </a:p>
            <a:p>
              <a:pPr>
                <a:defRPr/>
              </a:pPr>
              <a:r>
                <a:rPr lang="de-DE"/>
                <a:t>2 Luftballons</a:t>
              </a:r>
              <a:endParaRPr/>
            </a:p>
            <a:p>
              <a:pPr>
                <a:defRPr/>
              </a:pPr>
              <a:r>
                <a:rPr lang="de-DE"/>
                <a:t>1 Feststofftrichter oder Ähnliches zum Befüllen</a:t>
              </a:r>
              <a:endParaRPr/>
            </a:p>
            <a:p>
              <a:pPr>
                <a:defRPr/>
              </a:pPr>
              <a:r>
                <a:rPr lang="de-DE"/>
                <a:t>300ml-Becherglas oder 250ml-Messzylinder</a:t>
              </a:r>
              <a:endParaRPr/>
            </a:p>
            <a:p>
              <a:pPr>
                <a:defRPr/>
              </a:pPr>
              <a:endParaRPr lang="de-DE"/>
            </a:p>
            <a:p>
              <a:pPr>
                <a:defRPr/>
              </a:pPr>
              <a:r>
                <a:rPr lang="de-DE"/>
                <a:t>2 Brausetabletten</a:t>
              </a:r>
              <a:endParaRPr/>
            </a:p>
            <a:p>
              <a:pPr>
                <a:defRPr/>
              </a:pPr>
              <a:r>
                <a:rPr lang="de-DE"/>
                <a:t>200mL Wasser</a:t>
              </a:r>
              <a:endParaRPr/>
            </a:p>
          </p:txBody>
        </p:sp>
      </p:grpSp>
      <p:sp>
        <p:nvSpPr>
          <p:cNvPr id="31" name="Textfeld 30"/>
          <p:cNvSpPr txBox="1"/>
          <p:nvPr/>
        </p:nvSpPr>
        <p:spPr bwMode="auto">
          <a:xfrm>
            <a:off x="418364" y="4419893"/>
            <a:ext cx="9364461" cy="1477328"/>
          </a:xfrm>
          <a:prstGeom prst="rect">
            <a:avLst/>
          </a:prstGeom>
          <a:noFill/>
        </p:spPr>
        <p:txBody>
          <a:bodyPr wrap="square" rtlCol="0">
            <a:spAutoFit/>
          </a:bodyPr>
          <a:lstStyle/>
          <a:p>
            <a:pPr>
              <a:defRPr/>
            </a:pPr>
            <a:r>
              <a:rPr lang="de-DE" b="1" u="sng"/>
              <a:t>Vorbereitung:</a:t>
            </a:r>
            <a:endParaRPr/>
          </a:p>
          <a:p>
            <a:pPr>
              <a:defRPr/>
            </a:pPr>
            <a:r>
              <a:rPr lang="de-DE"/>
              <a:t>Besorgt euch zunächst die benötigten Materialien.</a:t>
            </a:r>
            <a:endParaRPr/>
          </a:p>
          <a:p>
            <a:pPr>
              <a:defRPr/>
            </a:pPr>
            <a:r>
              <a:rPr lang="de-DE"/>
              <a:t>Bereitet als erstes die Luftballons vor. Zerbrecht hierfür jeweils eine Tablette und füllt sie mit Hilfe des Trichters in einen Luftballon. Wiederholt dies mit der zweiten Tablette und dem zweiten Luftballon.</a:t>
            </a:r>
            <a:endParaRPr/>
          </a:p>
        </p:txBody>
      </p:sp>
      <p:grpSp>
        <p:nvGrpSpPr>
          <p:cNvPr id="5" name="Gruppieren 4"/>
          <p:cNvGrpSpPr/>
          <p:nvPr/>
        </p:nvGrpSpPr>
        <p:grpSpPr bwMode="auto">
          <a:xfrm>
            <a:off x="0" y="125260"/>
            <a:ext cx="9906000" cy="6732740"/>
            <a:chOff x="0" y="125260"/>
            <a:chExt cx="9906000" cy="6732740"/>
          </a:xfrm>
        </p:grpSpPr>
        <p:sp>
          <p:nvSpPr>
            <p:cNvPr id="19" name="Rechteck 18"/>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4"/>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 name="Gruppieren 2"/>
            <p:cNvGrpSpPr/>
            <p:nvPr/>
          </p:nvGrpSpPr>
          <p:grpSpPr bwMode="auto">
            <a:xfrm>
              <a:off x="198657" y="125260"/>
              <a:ext cx="5951294" cy="1102290"/>
              <a:chOff x="2529541" y="125260"/>
              <a:chExt cx="5951294" cy="1102290"/>
            </a:xfrm>
          </p:grpSpPr>
          <p:sp>
            <p:nvSpPr>
              <p:cNvPr id="29" name="Rechteck 28"/>
              <p:cNvSpPr/>
              <p:nvPr/>
            </p:nvSpPr>
            <p:spPr bwMode="auto">
              <a:xfrm>
                <a:off x="2655518" y="125260"/>
                <a:ext cx="5724394"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3543610" y="260906"/>
                <a:ext cx="4937226" cy="769441"/>
              </a:xfrm>
              <a:prstGeom prst="rect">
                <a:avLst/>
              </a:prstGeom>
              <a:noFill/>
              <a:ln>
                <a:noFill/>
              </a:ln>
            </p:spPr>
            <p:txBody>
              <a:bodyPr wrap="square" rtlCol="0">
                <a:spAutoFit/>
              </a:bodyPr>
              <a:lstStyle/>
              <a:p>
                <a:pPr algn="ctr">
                  <a:defRPr/>
                </a:pPr>
                <a:r>
                  <a:rPr lang="de-DE" sz="4400" b="1">
                    <a:solidFill>
                      <a:schemeClr val="tx1">
                        <a:lumMod val="95000"/>
                        <a:lumOff val="5000"/>
                      </a:schemeClr>
                    </a:solidFill>
                    <a:cs typeface="Arial"/>
                  </a:rPr>
                  <a:t>EXPERIMENTIEREN</a:t>
                </a:r>
                <a:endParaRPr/>
              </a:p>
            </p:txBody>
          </p:sp>
          <p:pic>
            <p:nvPicPr>
              <p:cNvPr id="2" name="Grafik 1"/>
              <p:cNvPicPr>
                <a:picLocks noChangeAspect="1"/>
              </p:cNvPicPr>
              <p:nvPr/>
            </p:nvPicPr>
            <p:blipFill>
              <a:blip r:embed="rId2"/>
              <a:stretch/>
            </p:blipFill>
            <p:spPr bwMode="auto">
              <a:xfrm>
                <a:off x="2529541" y="196138"/>
                <a:ext cx="1236627" cy="972000"/>
              </a:xfrm>
              <a:prstGeom prst="rect">
                <a:avLst/>
              </a:prstGeom>
            </p:spPr>
          </p:pic>
        </p:grpSp>
        <p:sp>
          <p:nvSpPr>
            <p:cNvPr id="28" name="Textfeld 27"/>
            <p:cNvSpPr txBox="1">
              <a:spLocks noAdjustHandles="1" noChangeArrowheads="1" noChangeShapeType="1" noEditPoints="1" noGrp="1" noMove="1" noResize="1" noRot="1"/>
            </p:cNvSpPr>
            <p:nvPr/>
          </p:nvSpPr>
          <p:spPr bwMode="auto">
            <a:xfrm>
              <a:off x="6486810" y="332462"/>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Vorbereitung</a:t>
              </a:r>
              <a:endParaRPr/>
            </a:p>
          </p:txBody>
        </p:sp>
        <p:pic>
          <p:nvPicPr>
            <p:cNvPr id="20" name="Grafik 19" descr="Benutzer Silhouette"/>
            <p:cNvPicPr>
              <a:picLocks noChangeAspect="1"/>
            </p:cNvPicPr>
            <p:nvPr/>
          </p:nvPicPr>
          <p:blipFill>
            <a:blip r:embed="rId3"/>
            <a:stretch/>
          </p:blipFill>
          <p:spPr bwMode="auto">
            <a:xfrm>
              <a:off x="9169455" y="334268"/>
              <a:ext cx="736545" cy="736545"/>
            </a:xfrm>
            <a:prstGeom prst="rect">
              <a:avLst/>
            </a:prstGeom>
          </p:spPr>
        </p:pic>
      </p:grpSp>
      <p:sp>
        <p:nvSpPr>
          <p:cNvPr id="17" name="Textfeld 16"/>
          <p:cNvSpPr txBox="1"/>
          <p:nvPr/>
        </p:nvSpPr>
        <p:spPr bwMode="auto">
          <a:xfrm>
            <a:off x="9462384" y="6591582"/>
            <a:ext cx="495202" cy="369332"/>
          </a:xfrm>
          <a:prstGeom prst="rect">
            <a:avLst/>
          </a:prstGeom>
          <a:noFill/>
        </p:spPr>
        <p:txBody>
          <a:bodyPr wrap="square" rtlCol="0">
            <a:spAutoFit/>
          </a:bodyPr>
          <a:lstStyle/>
          <a:p>
            <a:pPr algn="r">
              <a:defRPr/>
            </a:pPr>
            <a:r>
              <a:rPr lang="de-DE" b="1"/>
              <a:t>9</a:t>
            </a:r>
            <a:endParaRPr/>
          </a:p>
        </p:txBody>
      </p:sp>
      <p:pic>
        <p:nvPicPr>
          <p:cNvPr id="18" name="Grafik 17"/>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 name="Rechteck 18"/>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5" y="1421703"/>
            <a:ext cx="9364461" cy="369332"/>
          </a:xfrm>
          <a:prstGeom prst="rect">
            <a:avLst/>
          </a:prstGeom>
          <a:noFill/>
        </p:spPr>
        <p:txBody>
          <a:bodyPr wrap="square" rtlCol="0">
            <a:spAutoFit/>
          </a:bodyPr>
          <a:lstStyle/>
          <a:p>
            <a:pPr>
              <a:defRPr/>
            </a:pPr>
            <a:r>
              <a:rPr lang="de-DE" b="1" u="sng"/>
              <a:t>Durchführung:</a:t>
            </a:r>
            <a:endParaRPr/>
          </a:p>
        </p:txBody>
      </p:sp>
      <p:sp>
        <p:nvSpPr>
          <p:cNvPr id="15" name="Rechteck 14"/>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 name="Gruppieren 2"/>
          <p:cNvGrpSpPr/>
          <p:nvPr/>
        </p:nvGrpSpPr>
        <p:grpSpPr bwMode="auto">
          <a:xfrm>
            <a:off x="198657" y="125260"/>
            <a:ext cx="5951294" cy="1102290"/>
            <a:chOff x="2529541" y="125260"/>
            <a:chExt cx="5951294" cy="1102290"/>
          </a:xfrm>
        </p:grpSpPr>
        <p:sp>
          <p:nvSpPr>
            <p:cNvPr id="29" name="Rechteck 28"/>
            <p:cNvSpPr/>
            <p:nvPr/>
          </p:nvSpPr>
          <p:spPr bwMode="auto">
            <a:xfrm>
              <a:off x="2655518" y="125260"/>
              <a:ext cx="5724394"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3543610" y="260906"/>
              <a:ext cx="493722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EXPERIMENTIEREN</a:t>
              </a:r>
              <a:endParaRPr lang="de-DE" sz="4800" b="1">
                <a:solidFill>
                  <a:schemeClr val="tx1">
                    <a:lumMod val="95000"/>
                    <a:lumOff val="5000"/>
                  </a:schemeClr>
                </a:solidFill>
                <a:cs typeface="Arial"/>
              </a:endParaRPr>
            </a:p>
          </p:txBody>
        </p:sp>
        <p:pic>
          <p:nvPicPr>
            <p:cNvPr id="2" name="Grafik 1"/>
            <p:cNvPicPr>
              <a:picLocks noChangeAspect="1"/>
            </p:cNvPicPr>
            <p:nvPr/>
          </p:nvPicPr>
          <p:blipFill>
            <a:blip r:embed="rId2"/>
            <a:stretch/>
          </p:blipFill>
          <p:spPr bwMode="auto">
            <a:xfrm>
              <a:off x="2529541" y="196138"/>
              <a:ext cx="1236627" cy="972000"/>
            </a:xfrm>
            <a:prstGeom prst="rect">
              <a:avLst/>
            </a:prstGeom>
          </p:spPr>
        </p:pic>
      </p:grpSp>
      <p:sp>
        <p:nvSpPr>
          <p:cNvPr id="28" name="Textfeld 27"/>
          <p:cNvSpPr txBox="1"/>
          <p:nvPr/>
        </p:nvSpPr>
        <p:spPr bwMode="auto">
          <a:xfrm>
            <a:off x="6385886" y="305044"/>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Durchführung</a:t>
            </a:r>
            <a:endParaRPr/>
          </a:p>
        </p:txBody>
      </p:sp>
      <p:sp>
        <p:nvSpPr>
          <p:cNvPr id="10" name="Textfeld 9"/>
          <p:cNvSpPr txBox="1"/>
          <p:nvPr/>
        </p:nvSpPr>
        <p:spPr bwMode="auto">
          <a:xfrm>
            <a:off x="418363" y="2078548"/>
            <a:ext cx="9364461" cy="646331"/>
          </a:xfrm>
          <a:prstGeom prst="rect">
            <a:avLst/>
          </a:prstGeom>
          <a:solidFill>
            <a:srgbClr val="FFFFFF"/>
          </a:solidFill>
        </p:spPr>
        <p:txBody>
          <a:bodyPr wrap="square" rtlCol="0">
            <a:spAutoFit/>
          </a:bodyPr>
          <a:lstStyle/>
          <a:p>
            <a:pPr>
              <a:defRPr/>
            </a:pPr>
            <a:r>
              <a:rPr lang="de-DE" b="1"/>
              <a:t>Ordne</a:t>
            </a:r>
            <a:r>
              <a:rPr lang="de-DE"/>
              <a:t> die Schritte der Versuchsdurchführung der richtigen Reihenfolge nach </a:t>
            </a:r>
            <a:r>
              <a:rPr lang="de-DE" b="1"/>
              <a:t>an</a:t>
            </a:r>
            <a:r>
              <a:rPr lang="de-DE"/>
              <a:t>. </a:t>
            </a:r>
            <a:br>
              <a:rPr lang="de-DE"/>
            </a:br>
            <a:r>
              <a:rPr lang="de-DE"/>
              <a:t>Klicke hierfür auf das Bild, so gelangst du zu der Aufgabe in </a:t>
            </a:r>
            <a:r>
              <a:rPr lang="de-DE"/>
              <a:t>LearningApps</a:t>
            </a:r>
            <a:r>
              <a:rPr lang="de-DE"/>
              <a:t>.</a:t>
            </a:r>
            <a:endParaRPr/>
          </a:p>
        </p:txBody>
      </p:sp>
      <p:pic>
        <p:nvPicPr>
          <p:cNvPr id="17" name="Grafik 16" descr="Benutzer Silhouette"/>
          <p:cNvPicPr>
            <a:picLocks noChangeAspect="1"/>
          </p:cNvPicPr>
          <p:nvPr/>
        </p:nvPicPr>
        <p:blipFill>
          <a:blip r:embed="rId3"/>
          <a:stretch/>
        </p:blipFill>
        <p:spPr bwMode="auto">
          <a:xfrm>
            <a:off x="9260505" y="408037"/>
            <a:ext cx="522320" cy="522320"/>
          </a:xfrm>
          <a:prstGeom prst="rect">
            <a:avLst/>
          </a:prstGeom>
        </p:spPr>
      </p:pic>
      <p:sp>
        <p:nvSpPr>
          <p:cNvPr id="20" name="Textfeld 19"/>
          <p:cNvSpPr txBox="1"/>
          <p:nvPr/>
        </p:nvSpPr>
        <p:spPr bwMode="auto">
          <a:xfrm>
            <a:off x="418365" y="1787251"/>
            <a:ext cx="2550303" cy="369332"/>
          </a:xfrm>
          <a:prstGeom prst="rect">
            <a:avLst/>
          </a:prstGeom>
          <a:noFill/>
        </p:spPr>
        <p:txBody>
          <a:bodyPr wrap="square" rtlCol="0">
            <a:spAutoFit/>
          </a:bodyPr>
          <a:lstStyle/>
          <a:p>
            <a:pPr>
              <a:defRPr/>
            </a:pPr>
            <a:r>
              <a:rPr lang="de-DE" b="1"/>
              <a:t>Aufgabe 1)</a:t>
            </a:r>
            <a:endParaRPr/>
          </a:p>
        </p:txBody>
      </p:sp>
      <p:pic>
        <p:nvPicPr>
          <p:cNvPr id="6" name="Grafik 5">
            <a:hlinkClick r:id="rId4"/>
          </p:cNvPr>
          <p:cNvPicPr>
            <a:picLocks noChangeAspect="1"/>
          </p:cNvPicPr>
          <p:nvPr/>
        </p:nvPicPr>
        <p:blipFill>
          <a:blip r:embed="rId5"/>
          <a:stretch/>
        </p:blipFill>
        <p:spPr bwMode="auto">
          <a:xfrm>
            <a:off x="486212" y="2903941"/>
            <a:ext cx="5687989" cy="3015901"/>
          </a:xfrm>
          <a:prstGeom prst="rect">
            <a:avLst/>
          </a:prstGeom>
        </p:spPr>
      </p:pic>
      <p:pic>
        <p:nvPicPr>
          <p:cNvPr id="9" name="Grafik 8">
            <a:hlinkClick r:id="rId4"/>
          </p:cNvPr>
          <p:cNvPicPr>
            <a:picLocks noChangeAspect="1"/>
          </p:cNvPicPr>
          <p:nvPr/>
        </p:nvPicPr>
        <p:blipFill>
          <a:blip r:embed="rId6"/>
          <a:stretch/>
        </p:blipFill>
        <p:spPr bwMode="auto">
          <a:xfrm>
            <a:off x="6809908" y="4399250"/>
            <a:ext cx="1506075" cy="1511474"/>
          </a:xfrm>
          <a:prstGeom prst="rect">
            <a:avLst/>
          </a:prstGeom>
        </p:spPr>
      </p:pic>
      <p:sp>
        <p:nvSpPr>
          <p:cNvPr id="21" name="Textfeld 20"/>
          <p:cNvSpPr txBox="1"/>
          <p:nvPr/>
        </p:nvSpPr>
        <p:spPr bwMode="auto">
          <a:xfrm>
            <a:off x="6725967" y="5907200"/>
            <a:ext cx="3180033" cy="261610"/>
          </a:xfrm>
          <a:prstGeom prst="rect">
            <a:avLst/>
          </a:prstGeom>
          <a:noFill/>
        </p:spPr>
        <p:txBody>
          <a:bodyPr wrap="square" rtlCol="0">
            <a:spAutoFit/>
          </a:bodyPr>
          <a:lstStyle/>
          <a:p>
            <a:pPr>
              <a:defRPr/>
            </a:pPr>
            <a:r>
              <a:rPr lang="de-DE" sz="1100"/>
              <a:t>Alternativ kannst du auch diesen QR-Code nutzen.</a:t>
            </a:r>
            <a:endParaRPr/>
          </a:p>
        </p:txBody>
      </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10</a:t>
            </a:r>
            <a:endParaRPr/>
          </a:p>
        </p:txBody>
      </p:sp>
      <p:pic>
        <p:nvPicPr>
          <p:cNvPr id="22" name="Grafik 21"/>
          <p:cNvPicPr>
            <a:picLocks noChangeAspect="1"/>
          </p:cNvPicPr>
          <p:nvPr/>
        </p:nvPicPr>
        <p:blipFill>
          <a:blip r:embed="rId7"/>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729288" y="1265128"/>
            <a:ext cx="8480396" cy="923330"/>
          </a:xfrm>
          <a:prstGeom prst="rect">
            <a:avLst/>
          </a:prstGeom>
          <a:noFill/>
        </p:spPr>
        <p:txBody>
          <a:bodyPr wrap="square" rtlCol="0">
            <a:spAutoFit/>
          </a:bodyPr>
          <a:lstStyle/>
          <a:p>
            <a:pPr>
              <a:defRPr/>
            </a:pPr>
            <a:r>
              <a:rPr lang="de-DE" b="1"/>
              <a:t>Aufgabe 2)</a:t>
            </a:r>
            <a:endParaRPr/>
          </a:p>
          <a:p>
            <a:pPr>
              <a:defRPr/>
            </a:pPr>
            <a:r>
              <a:rPr lang="de-DE"/>
              <a:t>Welche zusätzlichen Beobachtungen konntet ihr machen? </a:t>
            </a:r>
            <a:br>
              <a:rPr lang="de-DE"/>
            </a:br>
            <a:r>
              <a:rPr lang="de-DE" b="1"/>
              <a:t>Ergänzt</a:t>
            </a:r>
            <a:r>
              <a:rPr lang="de-DE"/>
              <a:t> eure Beobachtungen aus dem Video mit denen eurer Durchführung.</a:t>
            </a:r>
            <a:endParaRPr/>
          </a:p>
        </p:txBody>
      </p:sp>
      <p:sp>
        <p:nvSpPr>
          <p:cNvPr id="15" name="Rechteck 14"/>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p:nvPr/>
        </p:nvGrpSpPr>
        <p:grpSpPr bwMode="auto">
          <a:xfrm>
            <a:off x="0" y="125260"/>
            <a:ext cx="9906000" cy="1102290"/>
            <a:chOff x="0" y="125260"/>
            <a:chExt cx="9906000" cy="1102290"/>
          </a:xfrm>
        </p:grpSpPr>
        <p:sp>
          <p:nvSpPr>
            <p:cNvPr id="11" name="Rechteck 10"/>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2" name="Gruppieren 11"/>
            <p:cNvGrpSpPr/>
            <p:nvPr/>
          </p:nvGrpSpPr>
          <p:grpSpPr bwMode="auto">
            <a:xfrm>
              <a:off x="198657" y="125260"/>
              <a:ext cx="5951294" cy="1102290"/>
              <a:chOff x="2529541" y="125260"/>
              <a:chExt cx="5951294" cy="1102290"/>
            </a:xfrm>
          </p:grpSpPr>
          <p:sp>
            <p:nvSpPr>
              <p:cNvPr id="14" name="Rechteck 13"/>
              <p:cNvSpPr/>
              <p:nvPr/>
            </p:nvSpPr>
            <p:spPr bwMode="auto">
              <a:xfrm>
                <a:off x="2655518" y="125260"/>
                <a:ext cx="5724394"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feld 16"/>
              <p:cNvSpPr txBox="1"/>
              <p:nvPr/>
            </p:nvSpPr>
            <p:spPr bwMode="auto">
              <a:xfrm>
                <a:off x="3543610" y="260906"/>
                <a:ext cx="493722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EXPERIMENTIEREN</a:t>
                </a:r>
                <a:endParaRPr lang="de-DE" sz="4800" b="1">
                  <a:solidFill>
                    <a:schemeClr val="tx1">
                      <a:lumMod val="95000"/>
                      <a:lumOff val="5000"/>
                    </a:schemeClr>
                  </a:solidFill>
                  <a:cs typeface="Arial"/>
                </a:endParaRPr>
              </a:p>
            </p:txBody>
          </p:sp>
          <p:pic>
            <p:nvPicPr>
              <p:cNvPr id="18" name="Grafik 17"/>
              <p:cNvPicPr>
                <a:picLocks noChangeAspect="1"/>
              </p:cNvPicPr>
              <p:nvPr/>
            </p:nvPicPr>
            <p:blipFill>
              <a:blip r:embed="rId2"/>
              <a:stretch/>
            </p:blipFill>
            <p:spPr bwMode="auto">
              <a:xfrm>
                <a:off x="2529541" y="196138"/>
                <a:ext cx="1236627" cy="972000"/>
              </a:xfrm>
              <a:prstGeom prst="rect">
                <a:avLst/>
              </a:prstGeom>
            </p:spPr>
          </p:pic>
        </p:grpSp>
        <p:sp>
          <p:nvSpPr>
            <p:cNvPr id="13" name="Textfeld 12"/>
            <p:cNvSpPr txBox="1"/>
            <p:nvPr/>
          </p:nvSpPr>
          <p:spPr bwMode="auto">
            <a:xfrm>
              <a:off x="6499037" y="346917"/>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Beobachtung</a:t>
              </a:r>
              <a:endParaRPr/>
            </a:p>
          </p:txBody>
        </p:sp>
      </p:grpSp>
      <p:pic>
        <p:nvPicPr>
          <p:cNvPr id="28" name="Grafik 27" descr="Benutzer Silhouette"/>
          <p:cNvPicPr>
            <a:picLocks noChangeAspect="1"/>
          </p:cNvPicPr>
          <p:nvPr/>
        </p:nvPicPr>
        <p:blipFill>
          <a:blip r:embed="rId3"/>
          <a:stretch/>
        </p:blipFill>
        <p:spPr bwMode="auto">
          <a:xfrm>
            <a:off x="9149583" y="346917"/>
            <a:ext cx="736545" cy="736545"/>
          </a:xfrm>
          <a:prstGeom prst="rect">
            <a:avLst/>
          </a:prstGeom>
        </p:spPr>
      </p:pic>
      <p:grpSp>
        <p:nvGrpSpPr>
          <p:cNvPr id="3" name="Gruppieren 2"/>
          <p:cNvGrpSpPr/>
          <p:nvPr/>
        </p:nvGrpSpPr>
        <p:grpSpPr bwMode="auto">
          <a:xfrm>
            <a:off x="816970" y="2660577"/>
            <a:ext cx="7934195" cy="3188766"/>
            <a:chOff x="816970" y="2660577"/>
            <a:chExt cx="7934195" cy="3188766"/>
          </a:xfrm>
        </p:grpSpPr>
        <p:cxnSp>
          <p:nvCxnSpPr>
            <p:cNvPr id="20" name="Gerader Verbinder 19"/>
            <p:cNvCxnSpPr>
              <a:cxnSpLocks/>
            </p:cNvCxnSpPr>
            <p:nvPr/>
          </p:nvCxnSpPr>
          <p:spPr bwMode="auto">
            <a:xfrm>
              <a:off x="816970" y="2660577"/>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816970" y="3192038"/>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816970" y="3723499"/>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816970" y="425496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816970" y="478642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a:cxnSpLocks/>
            </p:cNvCxnSpPr>
            <p:nvPr/>
          </p:nvCxnSpPr>
          <p:spPr bwMode="auto">
            <a:xfrm>
              <a:off x="816970" y="531788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bwMode="auto">
            <a:xfrm>
              <a:off x="816970" y="5849343"/>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Grafik 28" descr="Fragen Silhouette">
            <a:hlinkClick r:id="rId4" action="ppaction://hlinksldjump"/>
          </p:cNvPr>
          <p:cNvPicPr>
            <a:picLocks noChangeAspect="1"/>
          </p:cNvPicPr>
          <p:nvPr/>
        </p:nvPicPr>
        <p:blipFill>
          <a:blip r:embed="rId5"/>
          <a:stretch/>
        </p:blipFill>
        <p:spPr bwMode="auto">
          <a:xfrm>
            <a:off x="8967593" y="5684960"/>
            <a:ext cx="914400" cy="914400"/>
          </a:xfrm>
          <a:prstGeom prst="rect">
            <a:avLst/>
          </a:prstGeom>
        </p:spPr>
      </p:pic>
      <p:grpSp>
        <p:nvGrpSpPr>
          <p:cNvPr id="2" name="Gruppieren 1"/>
          <p:cNvGrpSpPr/>
          <p:nvPr/>
        </p:nvGrpSpPr>
        <p:grpSpPr bwMode="auto">
          <a:xfrm>
            <a:off x="470027" y="5829739"/>
            <a:ext cx="4482973" cy="612000"/>
            <a:chOff x="510969" y="6002168"/>
            <a:chExt cx="4482973" cy="612000"/>
          </a:xfrm>
        </p:grpSpPr>
        <p:pic>
          <p:nvPicPr>
            <p:cNvPr id="7" name="Grafik 6" descr="Pfeil mit einer Linie: Leichte Kurve mit einfarbiger Füllung">
              <a:hlinkClick r:id="rId6" action="ppaction://hlinksldjump"/>
            </p:cNvPr>
            <p:cNvPicPr>
              <a:picLocks noChangeAspect="1"/>
            </p:cNvPicPr>
            <p:nvPr/>
          </p:nvPicPr>
          <p:blipFill>
            <a:blip r:embed="rId7"/>
            <a:stretch/>
          </p:blipFill>
          <p:spPr bwMode="auto">
            <a:xfrm>
              <a:off x="510969" y="6002168"/>
              <a:ext cx="612000" cy="612000"/>
            </a:xfrm>
            <a:prstGeom prst="rect">
              <a:avLst/>
            </a:prstGeom>
          </p:spPr>
        </p:pic>
        <p:sp>
          <p:nvSpPr>
            <p:cNvPr id="37" name="Textfeld 36">
              <a:hlinkClick r:id="rId6" action="ppaction://hlinksldjump"/>
            </p:cNvPr>
            <p:cNvSpPr txBox="1"/>
            <p:nvPr/>
          </p:nvSpPr>
          <p:spPr bwMode="auto">
            <a:xfrm>
              <a:off x="1122969" y="6135009"/>
              <a:ext cx="3870973" cy="369332"/>
            </a:xfrm>
            <a:prstGeom prst="rect">
              <a:avLst/>
            </a:prstGeom>
            <a:noFill/>
          </p:spPr>
          <p:txBody>
            <a:bodyPr wrap="square" rtlCol="0">
              <a:spAutoFit/>
            </a:bodyPr>
            <a:lstStyle/>
            <a:p>
              <a:pPr>
                <a:defRPr/>
              </a:pPr>
              <a:r>
                <a:rPr lang="de-DE"/>
                <a:t>Zurück zu Phase 3: Anpassen (S. 16)</a:t>
              </a:r>
              <a:endParaRPr/>
            </a:p>
          </p:txBody>
        </p:sp>
      </p:grpSp>
      <p:sp>
        <p:nvSpPr>
          <p:cNvPr id="27" name="Textfeld 26"/>
          <p:cNvSpPr txBox="1"/>
          <p:nvPr/>
        </p:nvSpPr>
        <p:spPr bwMode="auto">
          <a:xfrm>
            <a:off x="9462384" y="6591582"/>
            <a:ext cx="495202" cy="369332"/>
          </a:xfrm>
          <a:prstGeom prst="rect">
            <a:avLst/>
          </a:prstGeom>
          <a:noFill/>
        </p:spPr>
        <p:txBody>
          <a:bodyPr wrap="square" rtlCol="0">
            <a:spAutoFit/>
          </a:bodyPr>
          <a:lstStyle/>
          <a:p>
            <a:pPr algn="r">
              <a:defRPr/>
            </a:pPr>
            <a:r>
              <a:rPr lang="de-DE" b="1"/>
              <a:t>11</a:t>
            </a:r>
            <a:endParaRPr/>
          </a:p>
        </p:txBody>
      </p:sp>
      <p:grpSp>
        <p:nvGrpSpPr>
          <p:cNvPr id="30" name="Gruppieren 29"/>
          <p:cNvGrpSpPr/>
          <p:nvPr/>
        </p:nvGrpSpPr>
        <p:grpSpPr bwMode="auto">
          <a:xfrm>
            <a:off x="470027" y="6159452"/>
            <a:ext cx="5180145" cy="612000"/>
            <a:chOff x="510969" y="6002168"/>
            <a:chExt cx="5180145" cy="612000"/>
          </a:xfrm>
        </p:grpSpPr>
        <p:pic>
          <p:nvPicPr>
            <p:cNvPr id="31" name="Grafik 30" descr="Pfeil mit einer Linie: Leichte Kurve mit einfarbiger Füllung">
              <a:hlinkClick r:id="rId8" action="ppaction://hlinksldjump"/>
            </p:cNvPr>
            <p:cNvPicPr>
              <a:picLocks noChangeAspect="1"/>
            </p:cNvPicPr>
            <p:nvPr/>
          </p:nvPicPr>
          <p:blipFill>
            <a:blip r:embed="rId7"/>
            <a:stretch/>
          </p:blipFill>
          <p:spPr bwMode="auto">
            <a:xfrm>
              <a:off x="510969" y="6002168"/>
              <a:ext cx="612000" cy="612000"/>
            </a:xfrm>
            <a:prstGeom prst="rect">
              <a:avLst/>
            </a:prstGeom>
          </p:spPr>
        </p:pic>
        <p:sp>
          <p:nvSpPr>
            <p:cNvPr id="32" name="Textfeld 31">
              <a:hlinkClick r:id="rId8" action="ppaction://hlinksldjump"/>
            </p:cNvPr>
            <p:cNvSpPr txBox="1"/>
            <p:nvPr/>
          </p:nvSpPr>
          <p:spPr bwMode="auto">
            <a:xfrm>
              <a:off x="1122968" y="6135009"/>
              <a:ext cx="4568147" cy="369332"/>
            </a:xfrm>
            <a:prstGeom prst="rect">
              <a:avLst/>
            </a:prstGeom>
            <a:noFill/>
          </p:spPr>
          <p:txBody>
            <a:bodyPr wrap="square" rtlCol="0">
              <a:spAutoFit/>
            </a:bodyPr>
            <a:lstStyle/>
            <a:p>
              <a:pPr>
                <a:defRPr/>
              </a:pPr>
              <a:r>
                <a:rPr lang="de-DE"/>
                <a:t>Zurück zu Phase 3: Anpassen </a:t>
              </a:r>
              <a:r>
                <a:rPr lang="de-DE"/>
                <a:t>Aufg</a:t>
              </a:r>
              <a:r>
                <a:rPr lang="de-DE"/>
                <a:t>. 5 (S. 18)</a:t>
              </a:r>
              <a:endParaRPr/>
            </a:p>
          </p:txBody>
        </p:sp>
      </p:grpSp>
      <p:pic>
        <p:nvPicPr>
          <p:cNvPr id="34" name="Grafik 33"/>
          <p:cNvPicPr>
            <a:picLocks noChangeAspect="1"/>
          </p:cNvPicPr>
          <p:nvPr/>
        </p:nvPicPr>
        <p:blipFill>
          <a:blip r:embed="rId9"/>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195613" y="1257114"/>
            <a:ext cx="9364461" cy="646331"/>
          </a:xfrm>
          <a:prstGeom prst="rect">
            <a:avLst/>
          </a:prstGeom>
          <a:noFill/>
        </p:spPr>
        <p:txBody>
          <a:bodyPr wrap="square" rtlCol="0">
            <a:spAutoFit/>
          </a:bodyPr>
          <a:lstStyle/>
          <a:p>
            <a:pPr>
              <a:defRPr/>
            </a:pPr>
            <a:r>
              <a:rPr lang="de-DE" b="1"/>
              <a:t>Aufgabe 3)</a:t>
            </a:r>
            <a:endParaRPr/>
          </a:p>
          <a:p>
            <a:pPr>
              <a:defRPr/>
            </a:pPr>
            <a:r>
              <a:rPr lang="de-DE" b="1"/>
              <a:t>Haltet</a:t>
            </a:r>
            <a:r>
              <a:rPr lang="de-DE"/>
              <a:t> hier eure Beobachtung mit Hilfe eines Fotos beider Luftballons </a:t>
            </a:r>
            <a:r>
              <a:rPr lang="de-DE" b="1"/>
              <a:t>fest</a:t>
            </a:r>
            <a:r>
              <a:rPr lang="de-DE"/>
              <a:t>.</a:t>
            </a:r>
            <a:endParaRPr/>
          </a:p>
        </p:txBody>
      </p:sp>
      <p:sp>
        <p:nvSpPr>
          <p:cNvPr id="15" name="Rechteck 14"/>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p:nvPr/>
        </p:nvGrpSpPr>
        <p:grpSpPr bwMode="auto">
          <a:xfrm>
            <a:off x="0" y="125260"/>
            <a:ext cx="9906000" cy="1102290"/>
            <a:chOff x="0" y="125260"/>
            <a:chExt cx="9906000" cy="1102290"/>
          </a:xfrm>
        </p:grpSpPr>
        <p:sp>
          <p:nvSpPr>
            <p:cNvPr id="11" name="Rechteck 10"/>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2" name="Gruppieren 11"/>
            <p:cNvGrpSpPr/>
            <p:nvPr/>
          </p:nvGrpSpPr>
          <p:grpSpPr bwMode="auto">
            <a:xfrm>
              <a:off x="198657" y="125260"/>
              <a:ext cx="5951294" cy="1102290"/>
              <a:chOff x="2529541" y="125260"/>
              <a:chExt cx="5951294" cy="1102290"/>
            </a:xfrm>
          </p:grpSpPr>
          <p:sp>
            <p:nvSpPr>
              <p:cNvPr id="14" name="Rechteck 13"/>
              <p:cNvSpPr/>
              <p:nvPr/>
            </p:nvSpPr>
            <p:spPr bwMode="auto">
              <a:xfrm>
                <a:off x="2655518" y="125260"/>
                <a:ext cx="5724394"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feld 16"/>
              <p:cNvSpPr txBox="1"/>
              <p:nvPr/>
            </p:nvSpPr>
            <p:spPr bwMode="auto">
              <a:xfrm>
                <a:off x="3543610" y="260906"/>
                <a:ext cx="493722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EXPERIMENTIEREN</a:t>
                </a:r>
                <a:endParaRPr lang="de-DE" sz="4800" b="1">
                  <a:solidFill>
                    <a:schemeClr val="tx1">
                      <a:lumMod val="95000"/>
                      <a:lumOff val="5000"/>
                    </a:schemeClr>
                  </a:solidFill>
                  <a:cs typeface="Arial"/>
                </a:endParaRPr>
              </a:p>
            </p:txBody>
          </p:sp>
          <p:pic>
            <p:nvPicPr>
              <p:cNvPr id="18" name="Grafik 17"/>
              <p:cNvPicPr>
                <a:picLocks noChangeAspect="1"/>
              </p:cNvPicPr>
              <p:nvPr/>
            </p:nvPicPr>
            <p:blipFill>
              <a:blip r:embed="rId2"/>
              <a:stretch/>
            </p:blipFill>
            <p:spPr bwMode="auto">
              <a:xfrm>
                <a:off x="2529541" y="196138"/>
                <a:ext cx="1236627" cy="972000"/>
              </a:xfrm>
              <a:prstGeom prst="rect">
                <a:avLst/>
              </a:prstGeom>
            </p:spPr>
          </p:pic>
        </p:grpSp>
        <p:sp>
          <p:nvSpPr>
            <p:cNvPr id="13" name="Textfeld 12"/>
            <p:cNvSpPr txBox="1"/>
            <p:nvPr/>
          </p:nvSpPr>
          <p:spPr bwMode="auto">
            <a:xfrm>
              <a:off x="6499037" y="346917"/>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Beobachtung</a:t>
              </a:r>
              <a:endParaRPr/>
            </a:p>
          </p:txBody>
        </p:sp>
      </p:grpSp>
      <p:pic>
        <p:nvPicPr>
          <p:cNvPr id="28" name="Grafik 27" descr="Benutzer Silhouette"/>
          <p:cNvPicPr>
            <a:picLocks noChangeAspect="1"/>
          </p:cNvPicPr>
          <p:nvPr/>
        </p:nvPicPr>
        <p:blipFill>
          <a:blip r:embed="rId3"/>
          <a:stretch/>
        </p:blipFill>
        <p:spPr bwMode="auto">
          <a:xfrm>
            <a:off x="9149583" y="346917"/>
            <a:ext cx="736545" cy="736545"/>
          </a:xfrm>
          <a:prstGeom prst="rect">
            <a:avLst/>
          </a:prstGeom>
        </p:spPr>
      </p:pic>
      <p:sp>
        <p:nvSpPr>
          <p:cNvPr id="5" name="Rahmen 4"/>
          <p:cNvSpPr/>
          <p:nvPr/>
        </p:nvSpPr>
        <p:spPr bwMode="auto">
          <a:xfrm>
            <a:off x="4635025" y="2288762"/>
            <a:ext cx="5051438" cy="4288224"/>
          </a:xfrm>
          <a:prstGeom prst="frame">
            <a:avLst>
              <a:gd name="adj1" fmla="val 6288"/>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3" name="Textfeld 2"/>
          <p:cNvSpPr txBox="1"/>
          <p:nvPr/>
        </p:nvSpPr>
        <p:spPr bwMode="auto">
          <a:xfrm>
            <a:off x="2122582" y="6185031"/>
            <a:ext cx="2915494" cy="369332"/>
          </a:xfrm>
          <a:prstGeom prst="rect">
            <a:avLst/>
          </a:prstGeom>
          <a:noFill/>
        </p:spPr>
        <p:txBody>
          <a:bodyPr wrap="square" rtlCol="0">
            <a:spAutoFit/>
          </a:bodyPr>
          <a:lstStyle/>
          <a:p>
            <a:pPr>
              <a:defRPr/>
            </a:pPr>
            <a:r>
              <a:rPr lang="de-DE" b="1"/>
              <a:t>Unser Versuchsergebnis:</a:t>
            </a:r>
            <a:endParaRPr/>
          </a:p>
        </p:txBody>
      </p:sp>
      <p:sp>
        <p:nvSpPr>
          <p:cNvPr id="31" name="Textfeld 30"/>
          <p:cNvSpPr txBox="1"/>
          <p:nvPr/>
        </p:nvSpPr>
        <p:spPr bwMode="auto">
          <a:xfrm>
            <a:off x="198657" y="2013882"/>
            <a:ext cx="4564792" cy="369332"/>
          </a:xfrm>
          <a:prstGeom prst="rect">
            <a:avLst/>
          </a:prstGeom>
          <a:noFill/>
        </p:spPr>
        <p:txBody>
          <a:bodyPr wrap="square" rtlCol="0">
            <a:spAutoFit/>
          </a:bodyPr>
          <a:lstStyle/>
          <a:p>
            <a:pPr>
              <a:defRPr/>
            </a:pPr>
            <a:r>
              <a:rPr lang="de-DE" b="1">
                <a:solidFill>
                  <a:schemeClr val="bg1">
                    <a:lumMod val="50000"/>
                  </a:schemeClr>
                </a:solidFill>
              </a:rPr>
              <a:t>Versuchsergebnis aus dem Versuchsvideo:</a:t>
            </a:r>
            <a:endParaRPr/>
          </a:p>
        </p:txBody>
      </p:sp>
      <p:sp>
        <p:nvSpPr>
          <p:cNvPr id="32" name="Textfeld 31"/>
          <p:cNvSpPr txBox="1"/>
          <p:nvPr/>
        </p:nvSpPr>
        <p:spPr bwMode="auto">
          <a:xfrm rot="1895468">
            <a:off x="5943324" y="4372830"/>
            <a:ext cx="2713164" cy="369332"/>
          </a:xfrm>
          <a:prstGeom prst="rect">
            <a:avLst/>
          </a:prstGeom>
          <a:noFill/>
        </p:spPr>
        <p:txBody>
          <a:bodyPr wrap="square">
            <a:spAutoFit/>
          </a:bodyPr>
          <a:lstStyle/>
          <a:p>
            <a:pPr>
              <a:defRPr/>
            </a:pPr>
            <a:r>
              <a:rPr lang="de-DE"/>
              <a:t>Fügt hier eure Fotos ein!</a:t>
            </a:r>
            <a:endParaRPr/>
          </a:p>
        </p:txBody>
      </p:sp>
      <p:sp>
        <p:nvSpPr>
          <p:cNvPr id="30" name="Rahmen 29"/>
          <p:cNvSpPr/>
          <p:nvPr/>
        </p:nvSpPr>
        <p:spPr bwMode="auto">
          <a:xfrm>
            <a:off x="248438" y="2516356"/>
            <a:ext cx="4164574" cy="2609259"/>
          </a:xfrm>
          <a:prstGeom prst="frame">
            <a:avLst>
              <a:gd name="adj1" fmla="val 628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pic>
        <p:nvPicPr>
          <p:cNvPr id="4" name="Grafik 3" descr="Ein Bild, das Text, drinnen enthält.&#10;&#10;Automatisch generierte Beschreibung"/>
          <p:cNvPicPr>
            <a:picLocks noChangeAspect="1"/>
          </p:cNvPicPr>
          <p:nvPr/>
        </p:nvPicPr>
        <p:blipFill>
          <a:blip r:embed="rId4">
            <a:alphaModFix amt="70000"/>
          </a:blip>
          <a:stretch/>
        </p:blipFill>
        <p:spPr bwMode="auto">
          <a:xfrm>
            <a:off x="543325" y="2825370"/>
            <a:ext cx="3574800" cy="2009844"/>
          </a:xfrm>
          <a:prstGeom prst="rect">
            <a:avLst/>
          </a:prstGeom>
        </p:spPr>
      </p:pic>
      <p:sp>
        <p:nvSpPr>
          <p:cNvPr id="19" name="Textfeld 18"/>
          <p:cNvSpPr txBox="1"/>
          <p:nvPr/>
        </p:nvSpPr>
        <p:spPr bwMode="auto">
          <a:xfrm>
            <a:off x="9462384" y="6591582"/>
            <a:ext cx="495202" cy="369332"/>
          </a:xfrm>
          <a:prstGeom prst="rect">
            <a:avLst/>
          </a:prstGeom>
          <a:noFill/>
        </p:spPr>
        <p:txBody>
          <a:bodyPr wrap="square" rtlCol="0">
            <a:spAutoFit/>
          </a:bodyPr>
          <a:lstStyle/>
          <a:p>
            <a:pPr algn="r">
              <a:defRPr/>
            </a:pPr>
            <a:r>
              <a:rPr lang="de-DE" b="1"/>
              <a:t>12</a:t>
            </a:r>
            <a:endParaRPr/>
          </a:p>
        </p:txBody>
      </p:sp>
      <p:pic>
        <p:nvPicPr>
          <p:cNvPr id="20" name="Grafik 19"/>
          <p:cNvPicPr>
            <a:picLocks noChangeAspect="1"/>
          </p:cNvPicPr>
          <p:nvPr/>
        </p:nvPicPr>
        <p:blipFill>
          <a:blip r:embed="rId5"/>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1723647"/>
            <a:ext cx="8954234" cy="646331"/>
          </a:xfrm>
          <a:prstGeom prst="rect">
            <a:avLst/>
          </a:prstGeom>
          <a:noFill/>
        </p:spPr>
        <p:txBody>
          <a:bodyPr wrap="square" rtlCol="0">
            <a:spAutoFit/>
          </a:bodyPr>
          <a:lstStyle/>
          <a:p>
            <a:pPr>
              <a:defRPr/>
            </a:pPr>
            <a:r>
              <a:rPr lang="de-DE" b="1"/>
              <a:t>Nenne</a:t>
            </a:r>
            <a:r>
              <a:rPr lang="de-DE"/>
              <a:t> den entscheidenden Unterschied zwischen deiner Beobachtung und der Beobachtung aus dem Versuchsvideo zu Beginn (siehe vorherige Seite).</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grpSp>
        <p:nvGrpSpPr>
          <p:cNvPr id="4" name="Gruppieren 3"/>
          <p:cNvGrpSpPr/>
          <p:nvPr/>
        </p:nvGrpSpPr>
        <p:grpSpPr bwMode="auto">
          <a:xfrm>
            <a:off x="758868" y="2839810"/>
            <a:ext cx="7934195" cy="3188766"/>
            <a:chOff x="758868" y="2539186"/>
            <a:chExt cx="7934195" cy="3188766"/>
          </a:xfrm>
        </p:grpSpPr>
        <p:cxnSp>
          <p:nvCxnSpPr>
            <p:cNvPr id="21" name="Gerader Verbinder 20"/>
            <p:cNvCxnSpPr>
              <a:cxnSpLocks/>
            </p:cNvCxnSpPr>
            <p:nvPr/>
          </p:nvCxnSpPr>
          <p:spPr bwMode="auto">
            <a:xfrm>
              <a:off x="758868" y="2539186"/>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758868" y="3070647"/>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758868" y="3602108"/>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758868" y="4133569"/>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bwMode="auto">
            <a:xfrm>
              <a:off x="758868" y="466503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a:cxnSpLocks/>
            </p:cNvCxnSpPr>
            <p:nvPr/>
          </p:nvCxnSpPr>
          <p:spPr bwMode="auto">
            <a:xfrm>
              <a:off x="758868" y="519649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p:cNvCxnSpPr>
            <p:nvPr/>
          </p:nvCxnSpPr>
          <p:spPr bwMode="auto">
            <a:xfrm>
              <a:off x="758868" y="572795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feld 34"/>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18" name="Grafik 17" descr="Benutzer Silhouette"/>
          <p:cNvPicPr>
            <a:picLocks noChangeAspect="1"/>
          </p:cNvPicPr>
          <p:nvPr/>
        </p:nvPicPr>
        <p:blipFill>
          <a:blip r:embed="rId3"/>
          <a:stretch/>
        </p:blipFill>
        <p:spPr bwMode="auto">
          <a:xfrm>
            <a:off x="9260505" y="408037"/>
            <a:ext cx="522320" cy="522320"/>
          </a:xfrm>
          <a:prstGeom prst="rect">
            <a:avLst/>
          </a:prstGeom>
        </p:spPr>
      </p:pic>
      <p:sp>
        <p:nvSpPr>
          <p:cNvPr id="25" name="Textfeld 24"/>
          <p:cNvSpPr txBox="1"/>
          <p:nvPr/>
        </p:nvSpPr>
        <p:spPr bwMode="auto">
          <a:xfrm>
            <a:off x="418366" y="1416455"/>
            <a:ext cx="2550303" cy="369332"/>
          </a:xfrm>
          <a:prstGeom prst="rect">
            <a:avLst/>
          </a:prstGeom>
          <a:noFill/>
        </p:spPr>
        <p:txBody>
          <a:bodyPr wrap="square" rtlCol="0">
            <a:spAutoFit/>
          </a:bodyPr>
          <a:lstStyle/>
          <a:p>
            <a:pPr>
              <a:defRPr/>
            </a:pPr>
            <a:r>
              <a:rPr lang="de-DE" b="1"/>
              <a:t>Aufgabe 1)</a:t>
            </a:r>
            <a:endParaRPr/>
          </a:p>
        </p:txBody>
      </p:sp>
      <p:sp>
        <p:nvSpPr>
          <p:cNvPr id="3" name="Rechteck 2">
            <a:hlinkClick r:id="rId4" action="ppaction://hlinksldjump"/>
          </p:cNvPr>
          <p:cNvSpPr/>
          <p:nvPr/>
        </p:nvSpPr>
        <p:spPr bwMode="auto">
          <a:xfrm>
            <a:off x="3695178" y="2079321"/>
            <a:ext cx="2129425" cy="22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Textfeld 19"/>
          <p:cNvSpPr txBox="1"/>
          <p:nvPr/>
        </p:nvSpPr>
        <p:spPr bwMode="auto">
          <a:xfrm>
            <a:off x="9462384" y="6591582"/>
            <a:ext cx="495202" cy="369332"/>
          </a:xfrm>
          <a:prstGeom prst="rect">
            <a:avLst/>
          </a:prstGeom>
          <a:noFill/>
        </p:spPr>
        <p:txBody>
          <a:bodyPr wrap="square" rtlCol="0">
            <a:spAutoFit/>
          </a:bodyPr>
          <a:lstStyle/>
          <a:p>
            <a:pPr algn="r">
              <a:defRPr/>
            </a:pPr>
            <a:r>
              <a:rPr lang="de-DE" b="1"/>
              <a:t>13</a:t>
            </a:r>
            <a:endParaRPr/>
          </a:p>
        </p:txBody>
      </p:sp>
      <p:pic>
        <p:nvPicPr>
          <p:cNvPr id="31" name="Grafik 30"/>
          <p:cNvPicPr>
            <a:picLocks noChangeAspect="1"/>
          </p:cNvPicPr>
          <p:nvPr/>
        </p:nvPicPr>
        <p:blipFill>
          <a:blip r:embed="rId5"/>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6440" y="1655976"/>
            <a:ext cx="9101415" cy="923330"/>
          </a:xfrm>
          <a:prstGeom prst="rect">
            <a:avLst/>
          </a:prstGeom>
          <a:noFill/>
        </p:spPr>
        <p:txBody>
          <a:bodyPr wrap="square" rtlCol="0">
            <a:spAutoFit/>
          </a:bodyPr>
          <a:lstStyle/>
          <a:p>
            <a:pPr>
              <a:defRPr/>
            </a:pPr>
            <a:r>
              <a:rPr lang="de-DE"/>
              <a:t>Auf den untenstehenden Fotos seht ihr die Inhaltsstoffe verschiedener Brausetabletten. </a:t>
            </a:r>
            <a:r>
              <a:rPr lang="de-DE" b="1"/>
              <a:t>Vergleicht</a:t>
            </a:r>
            <a:r>
              <a:rPr lang="de-DE"/>
              <a:t> die Inhaltsstoffe und </a:t>
            </a:r>
            <a:r>
              <a:rPr lang="de-DE" b="1"/>
              <a:t>stellt Vermutungen auf</a:t>
            </a:r>
            <a:r>
              <a:rPr lang="de-DE"/>
              <a:t>, welche Stoffe an der beobachteten Reaktion beteiligt sind.</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sp>
        <p:nvSpPr>
          <p:cNvPr id="18" name="Textfeld 17"/>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21" name="Grafik 20" descr="Benutzer Silhouette"/>
          <p:cNvPicPr>
            <a:picLocks noChangeAspect="1"/>
          </p:cNvPicPr>
          <p:nvPr/>
        </p:nvPicPr>
        <p:blipFill>
          <a:blip r:embed="rId3"/>
          <a:stretch/>
        </p:blipFill>
        <p:spPr bwMode="auto">
          <a:xfrm>
            <a:off x="9149583" y="346917"/>
            <a:ext cx="736545" cy="736545"/>
          </a:xfrm>
          <a:prstGeom prst="rect">
            <a:avLst/>
          </a:prstGeom>
        </p:spPr>
      </p:pic>
      <p:sp>
        <p:nvSpPr>
          <p:cNvPr id="20" name="Textfeld 19"/>
          <p:cNvSpPr txBox="1"/>
          <p:nvPr/>
        </p:nvSpPr>
        <p:spPr bwMode="auto">
          <a:xfrm>
            <a:off x="416440" y="1356553"/>
            <a:ext cx="2550303" cy="369332"/>
          </a:xfrm>
          <a:prstGeom prst="rect">
            <a:avLst/>
          </a:prstGeom>
          <a:noFill/>
        </p:spPr>
        <p:txBody>
          <a:bodyPr wrap="square" rtlCol="0">
            <a:spAutoFit/>
          </a:bodyPr>
          <a:lstStyle/>
          <a:p>
            <a:pPr>
              <a:defRPr/>
            </a:pPr>
            <a:r>
              <a:rPr lang="de-DE" b="1"/>
              <a:t>Aufgabe 2)</a:t>
            </a:r>
            <a:endParaRPr/>
          </a:p>
        </p:txBody>
      </p:sp>
      <p:pic>
        <p:nvPicPr>
          <p:cNvPr id="22" name="Grafik 21" descr="Fragen Silhouette">
            <a:hlinkClick r:id="rId4" action="ppaction://hlinksldjump"/>
          </p:cNvPr>
          <p:cNvPicPr>
            <a:picLocks noChangeAspect="1"/>
          </p:cNvPicPr>
          <p:nvPr/>
        </p:nvPicPr>
        <p:blipFill>
          <a:blip r:embed="rId5"/>
          <a:stretch/>
        </p:blipFill>
        <p:spPr bwMode="auto">
          <a:xfrm>
            <a:off x="8967593" y="5684960"/>
            <a:ext cx="914400" cy="914400"/>
          </a:xfrm>
          <a:prstGeom prst="rect">
            <a:avLst/>
          </a:prstGeom>
        </p:spPr>
      </p:pic>
      <p:grpSp>
        <p:nvGrpSpPr>
          <p:cNvPr id="14" name="Gruppieren 13"/>
          <p:cNvGrpSpPr/>
          <p:nvPr/>
        </p:nvGrpSpPr>
        <p:grpSpPr bwMode="auto">
          <a:xfrm>
            <a:off x="425623" y="2707038"/>
            <a:ext cx="8212900" cy="369332"/>
            <a:chOff x="846550" y="2843647"/>
            <a:chExt cx="8212900" cy="369332"/>
          </a:xfrm>
        </p:grpSpPr>
        <p:cxnSp>
          <p:nvCxnSpPr>
            <p:cNvPr id="10" name="Gerader Verbinder 9"/>
            <p:cNvCxnSpPr>
              <a:cxnSpLocks/>
            </p:cNvCxnSpPr>
            <p:nvPr/>
          </p:nvCxnSpPr>
          <p:spPr bwMode="auto">
            <a:xfrm>
              <a:off x="846550" y="3141934"/>
              <a:ext cx="2788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bwMode="auto">
            <a:xfrm>
              <a:off x="6625013" y="2843647"/>
              <a:ext cx="2434437" cy="369332"/>
            </a:xfrm>
            <a:prstGeom prst="rect">
              <a:avLst/>
            </a:prstGeom>
            <a:noFill/>
          </p:spPr>
          <p:txBody>
            <a:bodyPr wrap="square" rtlCol="0">
              <a:spAutoFit/>
            </a:bodyPr>
            <a:lstStyle/>
            <a:p>
              <a:pPr>
                <a:defRPr/>
              </a:pPr>
              <a:r>
                <a:rPr lang="de-DE"/>
                <a:t>reagieren miteinander.</a:t>
              </a:r>
              <a:endParaRPr/>
            </a:p>
          </p:txBody>
        </p:sp>
        <p:sp>
          <p:nvSpPr>
            <p:cNvPr id="23" name="Textfeld 22"/>
            <p:cNvSpPr txBox="1"/>
            <p:nvPr/>
          </p:nvSpPr>
          <p:spPr bwMode="auto">
            <a:xfrm>
              <a:off x="3609746" y="2843647"/>
              <a:ext cx="578123" cy="369332"/>
            </a:xfrm>
            <a:prstGeom prst="rect">
              <a:avLst/>
            </a:prstGeom>
            <a:noFill/>
          </p:spPr>
          <p:txBody>
            <a:bodyPr wrap="square" rtlCol="0">
              <a:spAutoFit/>
            </a:bodyPr>
            <a:lstStyle/>
            <a:p>
              <a:pPr>
                <a:defRPr/>
              </a:pPr>
              <a:r>
                <a:rPr lang="de-DE"/>
                <a:t>und</a:t>
              </a:r>
              <a:endParaRPr/>
            </a:p>
          </p:txBody>
        </p:sp>
        <p:cxnSp>
          <p:nvCxnSpPr>
            <p:cNvPr id="24" name="Gerader Verbinder 23"/>
            <p:cNvCxnSpPr>
              <a:cxnSpLocks/>
            </p:cNvCxnSpPr>
            <p:nvPr/>
          </p:nvCxnSpPr>
          <p:spPr bwMode="auto">
            <a:xfrm>
              <a:off x="4080353" y="3126416"/>
              <a:ext cx="2544660" cy="1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Grafik 24"/>
          <p:cNvPicPr>
            <a:picLocks noChangeAspect="1"/>
          </p:cNvPicPr>
          <p:nvPr/>
        </p:nvPicPr>
        <p:blipFill>
          <a:blip r:embed="rId6"/>
          <a:srcRect l="31959" t="46503" r="28716" b="23524"/>
          <a:stretch/>
        </p:blipFill>
        <p:spPr bwMode="auto">
          <a:xfrm>
            <a:off x="7401298" y="4952705"/>
            <a:ext cx="1528175" cy="1553155"/>
          </a:xfrm>
          <a:prstGeom prst="rect">
            <a:avLst/>
          </a:prstGeom>
        </p:spPr>
      </p:pic>
      <p:sp>
        <p:nvSpPr>
          <p:cNvPr id="26" name="Textfeld 25"/>
          <p:cNvSpPr txBox="1"/>
          <p:nvPr/>
        </p:nvSpPr>
        <p:spPr bwMode="auto">
          <a:xfrm>
            <a:off x="9462384" y="6591582"/>
            <a:ext cx="495202" cy="369332"/>
          </a:xfrm>
          <a:prstGeom prst="rect">
            <a:avLst/>
          </a:prstGeom>
          <a:noFill/>
        </p:spPr>
        <p:txBody>
          <a:bodyPr wrap="square" rtlCol="0">
            <a:spAutoFit/>
          </a:bodyPr>
          <a:lstStyle/>
          <a:p>
            <a:pPr algn="r">
              <a:defRPr/>
            </a:pPr>
            <a:r>
              <a:rPr lang="de-DE" b="1"/>
              <a:t>14</a:t>
            </a:r>
            <a:endParaRPr/>
          </a:p>
        </p:txBody>
      </p:sp>
      <p:pic>
        <p:nvPicPr>
          <p:cNvPr id="5" name="Grafik 4" descr="Ein Bild, das Text enthält.&#10;&#10;Automatisch generierte Beschreibung"/>
          <p:cNvPicPr>
            <a:picLocks noChangeAspect="1"/>
          </p:cNvPicPr>
          <p:nvPr/>
        </p:nvPicPr>
        <p:blipFill>
          <a:blip r:embed="rId7"/>
          <a:srcRect l="6541" t="13443" r="39456" b="10656"/>
          <a:stretch/>
        </p:blipFill>
        <p:spPr bwMode="auto">
          <a:xfrm>
            <a:off x="7401298" y="3470257"/>
            <a:ext cx="2340000" cy="1250089"/>
          </a:xfrm>
          <a:prstGeom prst="rect">
            <a:avLst/>
          </a:prstGeom>
        </p:spPr>
      </p:pic>
      <p:pic>
        <p:nvPicPr>
          <p:cNvPr id="7" name="Grafik 6" descr="Ein Bild, das Text, Zeitung enthält.&#10;&#10;Automatisch generierte Beschreibung"/>
          <p:cNvPicPr>
            <a:picLocks noChangeAspect="1"/>
          </p:cNvPicPr>
          <p:nvPr/>
        </p:nvPicPr>
        <p:blipFill>
          <a:blip r:embed="rId8"/>
          <a:srcRect l="0" t="41022" r="0" b="23317"/>
          <a:stretch/>
        </p:blipFill>
        <p:spPr bwMode="auto">
          <a:xfrm>
            <a:off x="89888" y="3495670"/>
            <a:ext cx="7200000" cy="809468"/>
          </a:xfrm>
          <a:prstGeom prst="rect">
            <a:avLst/>
          </a:prstGeom>
        </p:spPr>
      </p:pic>
      <p:pic>
        <p:nvPicPr>
          <p:cNvPr id="11" name="Grafik 10" descr="Ein Bild, das Text, Zeitung enthält.&#10;&#10;Automatisch generierte Beschreibung"/>
          <p:cNvPicPr>
            <a:picLocks noChangeAspect="1"/>
          </p:cNvPicPr>
          <p:nvPr/>
        </p:nvPicPr>
        <p:blipFill>
          <a:blip r:embed="rId9"/>
          <a:srcRect l="3033" t="59270" r="0" b="12189"/>
          <a:stretch/>
        </p:blipFill>
        <p:spPr bwMode="auto">
          <a:xfrm>
            <a:off x="59426" y="4676409"/>
            <a:ext cx="7200000" cy="668082"/>
          </a:xfrm>
          <a:prstGeom prst="rect">
            <a:avLst/>
          </a:prstGeom>
        </p:spPr>
      </p:pic>
      <p:pic>
        <p:nvPicPr>
          <p:cNvPr id="13" name="Grafik 12" descr="Ein Bild, das Text, Zeitung enthält.&#10;&#10;Automatisch generierte Beschreibung"/>
          <p:cNvPicPr>
            <a:picLocks noChangeAspect="1"/>
          </p:cNvPicPr>
          <p:nvPr/>
        </p:nvPicPr>
        <p:blipFill>
          <a:blip r:embed="rId10"/>
          <a:srcRect l="7576" t="65390" r="0" b="1"/>
          <a:stretch/>
        </p:blipFill>
        <p:spPr bwMode="auto">
          <a:xfrm>
            <a:off x="97477" y="5627132"/>
            <a:ext cx="7200000" cy="825462"/>
          </a:xfrm>
          <a:prstGeom prst="rect">
            <a:avLst/>
          </a:prstGeom>
        </p:spPr>
      </p:pic>
      <p:pic>
        <p:nvPicPr>
          <p:cNvPr id="27" name="Grafik 26"/>
          <p:cNvPicPr>
            <a:picLocks noChangeAspect="1"/>
          </p:cNvPicPr>
          <p:nvPr/>
        </p:nvPicPr>
        <p:blipFill>
          <a:blip r:embed="rId11"/>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6440" y="1332663"/>
            <a:ext cx="9101415" cy="1754326"/>
          </a:xfrm>
          <a:prstGeom prst="rect">
            <a:avLst/>
          </a:prstGeom>
          <a:noFill/>
        </p:spPr>
        <p:txBody>
          <a:bodyPr wrap="square" rtlCol="0">
            <a:spAutoFit/>
          </a:bodyPr>
          <a:lstStyle/>
          <a:p>
            <a:pPr>
              <a:defRPr/>
            </a:pPr>
            <a:r>
              <a:rPr lang="de-DE" b="1"/>
              <a:t>Aufgabe 3)</a:t>
            </a:r>
            <a:endParaRPr/>
          </a:p>
          <a:p>
            <a:pPr>
              <a:defRPr/>
            </a:pPr>
            <a:r>
              <a:rPr lang="de-DE" b="1"/>
              <a:t>a) Überprüft</a:t>
            </a:r>
            <a:r>
              <a:rPr lang="de-DE"/>
              <a:t> eure Vermutung mit Hilfe des nachfolgenden Videos. </a:t>
            </a:r>
            <a:br>
              <a:rPr lang="de-DE"/>
            </a:br>
            <a:r>
              <a:rPr lang="de-DE"/>
              <a:t>Besonders wichtig hierfür sind die Abschnitte „Testen der Hauptkomponenten“ (ab 2:15 Min.) und „Testen von Mischungen“ (ab 3:14 Min.).</a:t>
            </a:r>
            <a:endParaRPr/>
          </a:p>
          <a:p>
            <a:pPr>
              <a:defRPr/>
            </a:pPr>
            <a:r>
              <a:rPr lang="de-DE" b="1"/>
              <a:t>b) Haltet</a:t>
            </a:r>
            <a:r>
              <a:rPr lang="de-DE"/>
              <a:t> eure Beobachtung in der nebenstehenden Tabelle </a:t>
            </a:r>
            <a:r>
              <a:rPr lang="de-DE" b="1"/>
              <a:t>fest</a:t>
            </a:r>
            <a:r>
              <a:rPr lang="de-DE"/>
              <a:t>. Setzt hierfür ein      , </a:t>
            </a:r>
            <a:br>
              <a:rPr lang="de-DE"/>
            </a:br>
            <a:r>
              <a:rPr lang="de-DE"/>
              <a:t>wenn eine Veränderung beobachtet werden konnte und ein       , wenn nicht. </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pic>
        <p:nvPicPr>
          <p:cNvPr id="9" name="Grafik 8" descr="Ein Bild, das Text enthält.&#10;&#10;Automatisch generierte Beschreibung">
            <a:hlinkClick r:id="rId3"/>
          </p:cNvPr>
          <p:cNvPicPr>
            <a:picLocks noChangeAspect="1"/>
          </p:cNvPicPr>
          <p:nvPr/>
        </p:nvPicPr>
        <p:blipFill>
          <a:blip r:embed="rId4"/>
          <a:stretch/>
        </p:blipFill>
        <p:spPr bwMode="auto">
          <a:xfrm>
            <a:off x="541700" y="3730301"/>
            <a:ext cx="4126322" cy="2314159"/>
          </a:xfrm>
          <a:prstGeom prst="rect">
            <a:avLst/>
          </a:prstGeom>
        </p:spPr>
      </p:pic>
      <p:sp>
        <p:nvSpPr>
          <p:cNvPr id="21" name="Textfeld 20"/>
          <p:cNvSpPr txBox="1"/>
          <p:nvPr/>
        </p:nvSpPr>
        <p:spPr bwMode="auto">
          <a:xfrm>
            <a:off x="452665" y="6146987"/>
            <a:ext cx="3277860" cy="261610"/>
          </a:xfrm>
          <a:prstGeom prst="rect">
            <a:avLst/>
          </a:prstGeom>
          <a:noFill/>
        </p:spPr>
        <p:txBody>
          <a:bodyPr wrap="square" rtlCol="0">
            <a:spAutoFit/>
          </a:bodyPr>
          <a:lstStyle/>
          <a:p>
            <a:pPr>
              <a:defRPr/>
            </a:pPr>
            <a:r>
              <a:rPr lang="de-DE" sz="1100"/>
              <a:t>(Durch Klicken auf das Bild gelangt ihr zum Video.) </a:t>
            </a:r>
            <a:endParaRPr/>
          </a:p>
        </p:txBody>
      </p:sp>
      <p:sp>
        <p:nvSpPr>
          <p:cNvPr id="13" name="Textfeld 12"/>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14" name="Grafik 13" descr="Benutzer Silhouette"/>
          <p:cNvPicPr>
            <a:picLocks noChangeAspect="1"/>
          </p:cNvPicPr>
          <p:nvPr/>
        </p:nvPicPr>
        <p:blipFill>
          <a:blip r:embed="rId5"/>
          <a:stretch/>
        </p:blipFill>
        <p:spPr bwMode="auto">
          <a:xfrm>
            <a:off x="9149583" y="346917"/>
            <a:ext cx="736545" cy="736545"/>
          </a:xfrm>
          <a:prstGeom prst="rect">
            <a:avLst/>
          </a:prstGeom>
        </p:spPr>
      </p:pic>
      <p:graphicFrame>
        <p:nvGraphicFramePr>
          <p:cNvPr id="3" name="Tabelle 3"/>
          <p:cNvGraphicFramePr>
            <a:graphicFrameLocks xmlns:a="http://schemas.openxmlformats.org/drawingml/2006/main" noGrp="1"/>
          </p:cNvGraphicFramePr>
          <p:nvPr/>
        </p:nvGraphicFramePr>
        <p:xfrm>
          <a:off x="5458982" y="4222502"/>
          <a:ext cx="3808353" cy="1463040"/>
        </p:xfrm>
        <a:graphic>
          <a:graphicData uri="http://schemas.openxmlformats.org/drawingml/2006/table">
            <a:tbl>
              <a:tblPr firstRow="1" firstCol="0" lastRow="0" lastCol="0" bandRow="1" bandCol="0">
                <a:tableStyleId>{5C22544A-7EE6-4342-B048-85BDC9FD1C3A}</a:tableStyleId>
              </a:tblPr>
              <a:tblGrid>
                <a:gridCol w="1204865"/>
                <a:gridCol w="889348"/>
                <a:gridCol w="939452"/>
                <a:gridCol w="774688"/>
              </a:tblGrid>
              <a:tr h="370840">
                <a:tc>
                  <a:txBody>
                    <a:bodyPr/>
                    <a:p>
                      <a:pPr algn="l">
                        <a:defRPr/>
                      </a:pPr>
                      <a:endParaRPr lang="de-DE" sz="1400" b="0">
                        <a:solidFill>
                          <a:schemeClr val="tx1">
                            <a:lumMod val="85000"/>
                            <a:lumOff val="15000"/>
                          </a:schemeClr>
                        </a:solidFill>
                        <a:latin typeface="Calibri"/>
                      </a:endParaRPr>
                    </a:p>
                  </a:txBody>
                  <a:tcPr anchor="ctr">
                    <a:solidFill>
                      <a:srgbClr val="FFD451">
                        <a:alpha val="74902"/>
                      </a:srgbClr>
                    </a:solidFill>
                  </a:tcPr>
                </a:tc>
                <a:tc>
                  <a:txBody>
                    <a:bodyPr/>
                    <a:p>
                      <a:pPr algn="ctr">
                        <a:defRPr/>
                      </a:pPr>
                      <a:r>
                        <a:rPr lang="de-DE" sz="1400" b="0">
                          <a:solidFill>
                            <a:schemeClr val="tx1">
                              <a:lumMod val="85000"/>
                              <a:lumOff val="15000"/>
                            </a:schemeClr>
                          </a:solidFill>
                          <a:latin typeface="Calibri"/>
                        </a:rPr>
                        <a:t>Wasser</a:t>
                      </a:r>
                      <a:endParaRPr/>
                    </a:p>
                  </a:txBody>
                  <a:tcPr anchor="ctr">
                    <a:solidFill>
                      <a:srgbClr val="FFD451">
                        <a:alpha val="74902"/>
                      </a:srgbClr>
                    </a:solidFill>
                  </a:tcPr>
                </a:tc>
                <a:tc>
                  <a:txBody>
                    <a:bodyPr/>
                    <a:p>
                      <a:pPr marL="0" marR="0" lvl="0" indent="0" algn="ctr" defTabSz="914400">
                        <a:lnSpc>
                          <a:spcPct val="100000"/>
                        </a:lnSpc>
                        <a:spcBef>
                          <a:spcPts val="0"/>
                        </a:spcBef>
                        <a:spcAft>
                          <a:spcPts val="0"/>
                        </a:spcAft>
                        <a:buClrTx/>
                        <a:buSzTx/>
                        <a:buFontTx/>
                        <a:buNone/>
                        <a:defRPr/>
                      </a:pPr>
                      <a:r>
                        <a:rPr lang="de-DE" sz="1400" b="0">
                          <a:solidFill>
                            <a:schemeClr val="tx1">
                              <a:lumMod val="85000"/>
                              <a:lumOff val="15000"/>
                            </a:schemeClr>
                          </a:solidFill>
                          <a:latin typeface="Calibri"/>
                        </a:rPr>
                        <a:t>Natrium-hydrogen-carbonat + Wasser</a:t>
                      </a:r>
                      <a:endParaRPr/>
                    </a:p>
                  </a:txBody>
                  <a:tcPr anchor="ctr">
                    <a:solidFill>
                      <a:srgbClr val="FFD451">
                        <a:alpha val="74902"/>
                      </a:srgbClr>
                    </a:solidFill>
                  </a:tcPr>
                </a:tc>
                <a:tc>
                  <a:txBody>
                    <a:bodyPr/>
                    <a:p>
                      <a:pPr algn="ctr">
                        <a:defRPr/>
                      </a:pPr>
                      <a:r>
                        <a:rPr lang="de-DE" sz="1400" b="0">
                          <a:solidFill>
                            <a:schemeClr val="tx1">
                              <a:lumMod val="85000"/>
                              <a:lumOff val="15000"/>
                            </a:schemeClr>
                          </a:solidFill>
                          <a:latin typeface="Calibri"/>
                        </a:rPr>
                        <a:t>Zucker + Wasser</a:t>
                      </a:r>
                      <a:endParaRPr/>
                    </a:p>
                  </a:txBody>
                  <a:tcPr anchor="ctr">
                    <a:solidFill>
                      <a:srgbClr val="FFD451">
                        <a:alpha val="74902"/>
                      </a:srgbClr>
                    </a:solidFill>
                  </a:tcPr>
                </a:tc>
              </a:tr>
              <a:tr h="370840">
                <a:tc>
                  <a:txBody>
                    <a:bodyPr/>
                    <a:p>
                      <a:pPr>
                        <a:defRPr/>
                      </a:pPr>
                      <a:r>
                        <a:rPr lang="de-DE" sz="1400" b="0">
                          <a:solidFill>
                            <a:schemeClr val="tx1">
                              <a:lumMod val="85000"/>
                              <a:lumOff val="15000"/>
                            </a:schemeClr>
                          </a:solidFill>
                          <a:latin typeface="Calibri"/>
                        </a:rPr>
                        <a:t>Citronen</a:t>
                      </a:r>
                      <a:r>
                        <a:rPr lang="de-DE" sz="1400" b="0">
                          <a:solidFill>
                            <a:schemeClr val="tx1">
                              <a:lumMod val="85000"/>
                              <a:lumOff val="15000"/>
                            </a:schemeClr>
                          </a:solidFill>
                          <a:latin typeface="Calibri"/>
                        </a:rPr>
                        <a:t>-</a:t>
                      </a:r>
                      <a:endParaRPr/>
                    </a:p>
                    <a:p>
                      <a:pPr>
                        <a:defRPr/>
                      </a:pPr>
                      <a:r>
                        <a:rPr lang="de-DE" sz="1400" b="0">
                          <a:solidFill>
                            <a:schemeClr val="tx1">
                              <a:lumMod val="85000"/>
                              <a:lumOff val="15000"/>
                            </a:schemeClr>
                          </a:solidFill>
                          <a:latin typeface="Calibri"/>
                        </a:rPr>
                        <a:t>säure</a:t>
                      </a:r>
                      <a:endParaRPr/>
                    </a:p>
                  </a:txBody>
                  <a:tcPr>
                    <a:solidFill>
                      <a:srgbClr val="FFD451">
                        <a:alpha val="74902"/>
                      </a:srgbClr>
                    </a:solidFill>
                  </a:tcPr>
                </a:tc>
                <a:tc>
                  <a:txBody>
                    <a:bodyPr/>
                    <a:p>
                      <a:pPr>
                        <a:defRPr/>
                      </a:pPr>
                      <a:endParaRPr lang="de-DE" sz="1400" b="0">
                        <a:solidFill>
                          <a:schemeClr val="tx1">
                            <a:lumMod val="85000"/>
                            <a:lumOff val="15000"/>
                          </a:schemeClr>
                        </a:solidFill>
                        <a:latin typeface="Calibri"/>
                      </a:endParaRPr>
                    </a:p>
                  </a:txBody>
                  <a:tcPr>
                    <a:solidFill>
                      <a:srgbClr val="FFE699">
                        <a:alpha val="74902"/>
                      </a:srgbClr>
                    </a:solidFill>
                  </a:tcPr>
                </a:tc>
                <a:tc>
                  <a:txBody>
                    <a:bodyPr/>
                    <a:p>
                      <a:pPr>
                        <a:defRPr/>
                      </a:pPr>
                      <a:endParaRPr lang="de-DE" sz="1400" b="0">
                        <a:solidFill>
                          <a:schemeClr val="tx1">
                            <a:lumMod val="85000"/>
                            <a:lumOff val="15000"/>
                          </a:schemeClr>
                        </a:solidFill>
                        <a:latin typeface="Calibri"/>
                      </a:endParaRPr>
                    </a:p>
                  </a:txBody>
                  <a:tcPr>
                    <a:solidFill>
                      <a:srgbClr val="FFE699">
                        <a:alpha val="74902"/>
                      </a:srgbClr>
                    </a:solidFill>
                  </a:tcPr>
                </a:tc>
                <a:tc>
                  <a:txBody>
                    <a:bodyPr/>
                    <a:p>
                      <a:pPr>
                        <a:defRPr/>
                      </a:pPr>
                      <a:endParaRPr lang="de-DE" sz="1400" b="0">
                        <a:solidFill>
                          <a:schemeClr val="tx1">
                            <a:lumMod val="85000"/>
                            <a:lumOff val="15000"/>
                          </a:schemeClr>
                        </a:solidFill>
                        <a:latin typeface="Calibri"/>
                      </a:endParaRPr>
                    </a:p>
                  </a:txBody>
                  <a:tcPr>
                    <a:solidFill>
                      <a:srgbClr val="FFE699">
                        <a:alpha val="74902"/>
                      </a:srgbClr>
                    </a:solidFill>
                  </a:tcPr>
                </a:tc>
              </a:tr>
            </a:tbl>
          </a:graphicData>
        </a:graphic>
      </p:graphicFrame>
      <p:pic>
        <p:nvPicPr>
          <p:cNvPr id="5" name="Grafik 4" descr="Häkchen mit einfarbiger Füllung"/>
          <p:cNvPicPr>
            <a:picLocks noChangeAspect="1"/>
          </p:cNvPicPr>
          <p:nvPr/>
        </p:nvPicPr>
        <p:blipFill>
          <a:blip r:embed="rId6"/>
          <a:stretch/>
        </p:blipFill>
        <p:spPr bwMode="auto">
          <a:xfrm>
            <a:off x="8073068" y="2445325"/>
            <a:ext cx="360000" cy="360000"/>
          </a:xfrm>
          <a:prstGeom prst="rect">
            <a:avLst/>
          </a:prstGeom>
        </p:spPr>
      </p:pic>
      <p:pic>
        <p:nvPicPr>
          <p:cNvPr id="7" name="Grafik 6" descr="Schließen mit einfarbiger Füllung"/>
          <p:cNvPicPr>
            <a:picLocks noChangeAspect="1"/>
          </p:cNvPicPr>
          <p:nvPr/>
        </p:nvPicPr>
        <p:blipFill>
          <a:blip r:embed="rId7"/>
          <a:stretch/>
        </p:blipFill>
        <p:spPr bwMode="auto">
          <a:xfrm>
            <a:off x="6072678" y="2726990"/>
            <a:ext cx="360000" cy="360000"/>
          </a:xfrm>
          <a:prstGeom prst="rect">
            <a:avLst/>
          </a:prstGeom>
        </p:spPr>
      </p:pic>
      <p:sp>
        <p:nvSpPr>
          <p:cNvPr id="15" name="Textfeld 14"/>
          <p:cNvSpPr txBox="1"/>
          <p:nvPr/>
        </p:nvSpPr>
        <p:spPr bwMode="auto">
          <a:xfrm>
            <a:off x="9462384" y="6591582"/>
            <a:ext cx="495202" cy="369332"/>
          </a:xfrm>
          <a:prstGeom prst="rect">
            <a:avLst/>
          </a:prstGeom>
          <a:noFill/>
        </p:spPr>
        <p:txBody>
          <a:bodyPr wrap="square" rtlCol="0">
            <a:spAutoFit/>
          </a:bodyPr>
          <a:lstStyle/>
          <a:p>
            <a:pPr algn="r">
              <a:defRPr/>
            </a:pPr>
            <a:r>
              <a:rPr lang="de-DE" b="1"/>
              <a:t>15</a:t>
            </a:r>
            <a:endParaRPr/>
          </a:p>
        </p:txBody>
      </p:sp>
      <p:pic>
        <p:nvPicPr>
          <p:cNvPr id="17" name="Grafik 16"/>
          <p:cNvPicPr>
            <a:picLocks noChangeAspect="1"/>
          </p:cNvPicPr>
          <p:nvPr/>
        </p:nvPicPr>
        <p:blipFill>
          <a:blip r:embed="rId8"/>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1416455"/>
            <a:ext cx="9101415" cy="923330"/>
          </a:xfrm>
          <a:prstGeom prst="rect">
            <a:avLst/>
          </a:prstGeom>
          <a:noFill/>
        </p:spPr>
        <p:txBody>
          <a:bodyPr wrap="square" rtlCol="0">
            <a:spAutoFit/>
          </a:bodyPr>
          <a:lstStyle/>
          <a:p>
            <a:pPr>
              <a:defRPr/>
            </a:pPr>
            <a:r>
              <a:rPr lang="de-DE"/>
              <a:t>Nun wissen wir Citronensäure und Natriumhydrogencarbonat selbst reagieren nicht mit Wasser. Die Mischung beider Stoffe hingegen lässt durch das Schäumen eine Gasentwicklung bei der Zugabe von Wasser beobachten. Doch welches Gas wird dort überhaupt gebildet?</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grpSp>
        <p:nvGrpSpPr>
          <p:cNvPr id="5" name="Gruppieren 4"/>
          <p:cNvGrpSpPr/>
          <p:nvPr/>
        </p:nvGrpSpPr>
        <p:grpSpPr bwMode="auto">
          <a:xfrm>
            <a:off x="430100" y="5490205"/>
            <a:ext cx="9101415" cy="369332"/>
            <a:chOff x="589509" y="5982322"/>
            <a:chExt cx="9101415" cy="369332"/>
          </a:xfrm>
        </p:grpSpPr>
        <p:sp>
          <p:nvSpPr>
            <p:cNvPr id="23" name="Textfeld 22"/>
            <p:cNvSpPr txBox="1"/>
            <p:nvPr/>
          </p:nvSpPr>
          <p:spPr bwMode="auto">
            <a:xfrm>
              <a:off x="589509" y="5982322"/>
              <a:ext cx="9101415" cy="369332"/>
            </a:xfrm>
            <a:prstGeom prst="rect">
              <a:avLst/>
            </a:prstGeom>
            <a:noFill/>
          </p:spPr>
          <p:txBody>
            <a:bodyPr wrap="square" rtlCol="0">
              <a:spAutoFit/>
            </a:bodyPr>
            <a:lstStyle/>
            <a:p>
              <a:pPr>
                <a:defRPr/>
              </a:pPr>
              <a:r>
                <a:rPr lang="de-DE"/>
                <a:t>Antwort:</a:t>
              </a:r>
              <a:endParaRPr/>
            </a:p>
          </p:txBody>
        </p:sp>
        <p:cxnSp>
          <p:nvCxnSpPr>
            <p:cNvPr id="17" name="Gerader Verbinder 16"/>
            <p:cNvCxnSpPr>
              <a:cxnSpLocks/>
            </p:cNvCxnSpPr>
            <p:nvPr/>
          </p:nvCxnSpPr>
          <p:spPr bwMode="auto">
            <a:xfrm>
              <a:off x="1459264" y="6330702"/>
              <a:ext cx="73214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feld 17"/>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21" name="Grafik 20" descr="Benutzer Silhouette"/>
          <p:cNvPicPr>
            <a:picLocks noChangeAspect="1"/>
          </p:cNvPicPr>
          <p:nvPr/>
        </p:nvPicPr>
        <p:blipFill>
          <a:blip r:embed="rId3"/>
          <a:stretch/>
        </p:blipFill>
        <p:spPr bwMode="auto">
          <a:xfrm>
            <a:off x="9149583" y="346917"/>
            <a:ext cx="736545" cy="736545"/>
          </a:xfrm>
          <a:prstGeom prst="rect">
            <a:avLst/>
          </a:prstGeom>
        </p:spPr>
      </p:pic>
      <p:sp>
        <p:nvSpPr>
          <p:cNvPr id="26" name="Textfeld 25"/>
          <p:cNvSpPr txBox="1"/>
          <p:nvPr/>
        </p:nvSpPr>
        <p:spPr bwMode="auto">
          <a:xfrm>
            <a:off x="580151" y="2904665"/>
            <a:ext cx="9101415" cy="646331"/>
          </a:xfrm>
          <a:prstGeom prst="rect">
            <a:avLst/>
          </a:prstGeom>
          <a:noFill/>
        </p:spPr>
        <p:txBody>
          <a:bodyPr wrap="square" rtlCol="0">
            <a:spAutoFit/>
          </a:bodyPr>
          <a:lstStyle/>
          <a:p>
            <a:pPr>
              <a:defRPr/>
            </a:pPr>
            <a:r>
              <a:rPr lang="de-DE"/>
              <a:t>Erinnert euch noch einmal zurück, was ihr während eurer Versuchsdurchführung hören konntet.</a:t>
            </a:r>
            <a:endParaRPr/>
          </a:p>
          <a:p>
            <a:pPr>
              <a:defRPr/>
            </a:pPr>
            <a:r>
              <a:rPr lang="de-DE"/>
              <a:t>Woran erinnert euch das Geräusch?</a:t>
            </a:r>
            <a:endParaRPr/>
          </a:p>
        </p:txBody>
      </p:sp>
      <p:grpSp>
        <p:nvGrpSpPr>
          <p:cNvPr id="9" name="Gruppieren 8"/>
          <p:cNvGrpSpPr/>
          <p:nvPr/>
        </p:nvGrpSpPr>
        <p:grpSpPr bwMode="auto">
          <a:xfrm>
            <a:off x="4593752" y="3629956"/>
            <a:ext cx="4555831" cy="656807"/>
            <a:chOff x="4593752" y="3629956"/>
            <a:chExt cx="4555831" cy="656807"/>
          </a:xfrm>
        </p:grpSpPr>
        <p:sp>
          <p:nvSpPr>
            <p:cNvPr id="24" name="Textfeld 23">
              <a:hlinkClick r:id="rId4" action="ppaction://hlinksldjump"/>
            </p:cNvPr>
            <p:cNvSpPr txBox="1"/>
            <p:nvPr/>
          </p:nvSpPr>
          <p:spPr bwMode="auto">
            <a:xfrm>
              <a:off x="5205752" y="3629956"/>
              <a:ext cx="3943831" cy="646331"/>
            </a:xfrm>
            <a:prstGeom prst="rect">
              <a:avLst/>
            </a:prstGeom>
            <a:noFill/>
          </p:spPr>
          <p:txBody>
            <a:bodyPr wrap="square" rtlCol="0">
              <a:spAutoFit/>
            </a:bodyPr>
            <a:lstStyle/>
            <a:p>
              <a:pPr>
                <a:defRPr/>
              </a:pPr>
              <a:r>
                <a:rPr lang="de-DE"/>
                <a:t>Hier geht‘s nochmal zurück zu eurer Beobachtung.</a:t>
              </a:r>
              <a:endParaRPr/>
            </a:p>
          </p:txBody>
        </p:sp>
        <p:pic>
          <p:nvPicPr>
            <p:cNvPr id="30" name="Grafik 29" descr="Pfeil mit einer Linie: Leichte Kurve mit einfarbiger Füllung">
              <a:hlinkClick r:id="rId4" action="ppaction://hlinksldjump"/>
            </p:cNvPr>
            <p:cNvPicPr>
              <a:picLocks noChangeAspect="1"/>
            </p:cNvPicPr>
            <p:nvPr/>
          </p:nvPicPr>
          <p:blipFill>
            <a:blip r:embed="rId5"/>
            <a:stretch/>
          </p:blipFill>
          <p:spPr bwMode="auto">
            <a:xfrm flipH="1">
              <a:off x="4593752" y="3674763"/>
              <a:ext cx="612000" cy="612000"/>
            </a:xfrm>
            <a:prstGeom prst="rect">
              <a:avLst/>
            </a:prstGeom>
          </p:spPr>
        </p:pic>
      </p:grpSp>
      <p:sp>
        <p:nvSpPr>
          <p:cNvPr id="20" name="Textfeld 19"/>
          <p:cNvSpPr txBox="1"/>
          <p:nvPr/>
        </p:nvSpPr>
        <p:spPr bwMode="auto">
          <a:xfrm>
            <a:off x="9462384" y="6591582"/>
            <a:ext cx="495202" cy="369332"/>
          </a:xfrm>
          <a:prstGeom prst="rect">
            <a:avLst/>
          </a:prstGeom>
          <a:noFill/>
        </p:spPr>
        <p:txBody>
          <a:bodyPr wrap="square" rtlCol="0">
            <a:spAutoFit/>
          </a:bodyPr>
          <a:lstStyle/>
          <a:p>
            <a:pPr algn="r">
              <a:defRPr/>
            </a:pPr>
            <a:r>
              <a:rPr lang="de-DE" b="1"/>
              <a:t>16</a:t>
            </a:r>
            <a:endParaRPr/>
          </a:p>
        </p:txBody>
      </p:sp>
      <p:pic>
        <p:nvPicPr>
          <p:cNvPr id="22" name="Grafik 21"/>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3" name="Textfeld 22"/>
          <p:cNvSpPr txBox="1"/>
          <p:nvPr/>
        </p:nvSpPr>
        <p:spPr bwMode="auto">
          <a:xfrm>
            <a:off x="589509" y="5982322"/>
            <a:ext cx="9101415" cy="369332"/>
          </a:xfrm>
          <a:prstGeom prst="rect">
            <a:avLst/>
          </a:prstGeom>
          <a:noFill/>
        </p:spPr>
        <p:txBody>
          <a:bodyPr wrap="square" rtlCol="0">
            <a:spAutoFit/>
          </a:bodyPr>
          <a:lstStyle/>
          <a:p>
            <a:pPr>
              <a:defRPr/>
            </a:pPr>
            <a:r>
              <a:rPr lang="de-DE"/>
              <a:t>Antwort:</a:t>
            </a:r>
            <a:endParaRPr/>
          </a:p>
        </p:txBody>
      </p:sp>
      <p:sp>
        <p:nvSpPr>
          <p:cNvPr id="20" name="Textfeld 19"/>
          <p:cNvSpPr txBox="1"/>
          <p:nvPr/>
        </p:nvSpPr>
        <p:spPr bwMode="auto">
          <a:xfrm>
            <a:off x="586428" y="3909663"/>
            <a:ext cx="8733143" cy="646331"/>
          </a:xfrm>
          <a:prstGeom prst="rect">
            <a:avLst/>
          </a:prstGeom>
          <a:noFill/>
        </p:spPr>
        <p:txBody>
          <a:bodyPr wrap="square" rtlCol="0">
            <a:spAutoFit/>
          </a:bodyPr>
          <a:lstStyle/>
          <a:p>
            <a:pPr>
              <a:defRPr/>
            </a:pPr>
            <a:r>
              <a:rPr lang="de-DE" b="1"/>
              <a:t>Aufgabe 4)</a:t>
            </a:r>
            <a:endParaRPr/>
          </a:p>
          <a:p>
            <a:pPr>
              <a:defRPr/>
            </a:pPr>
            <a:r>
              <a:rPr lang="de-DE" b="1"/>
              <a:t>Recherchiert</a:t>
            </a:r>
            <a:r>
              <a:rPr lang="de-DE"/>
              <a:t>, welches Gas bei der Bildung von Kohlensäure eine wichtige Rolle spielt.</a:t>
            </a:r>
            <a:endParaRPr/>
          </a:p>
        </p:txBody>
      </p:sp>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1416455"/>
            <a:ext cx="9101415" cy="646331"/>
          </a:xfrm>
          <a:prstGeom prst="rect">
            <a:avLst/>
          </a:prstGeom>
          <a:noFill/>
        </p:spPr>
        <p:txBody>
          <a:bodyPr wrap="square" rtlCol="0">
            <a:spAutoFit/>
          </a:bodyPr>
          <a:lstStyle/>
          <a:p>
            <a:pPr>
              <a:defRPr/>
            </a:pPr>
            <a:r>
              <a:rPr lang="de-DE"/>
              <a:t>Woran erinnert euch das Zischen, das ihr an der Flasche hören konntet?</a:t>
            </a:r>
            <a:endParaRPr/>
          </a:p>
          <a:p>
            <a:pPr>
              <a:defRPr/>
            </a:pPr>
            <a:r>
              <a:rPr lang="de-DE"/>
              <a:t>Welche Flaschen aus eurem Alltag „zischen“ auch?</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cxnSp>
        <p:nvCxnSpPr>
          <p:cNvPr id="17" name="Gerader Verbinder 16"/>
          <p:cNvCxnSpPr>
            <a:cxnSpLocks/>
          </p:cNvCxnSpPr>
          <p:nvPr/>
        </p:nvCxnSpPr>
        <p:spPr bwMode="auto">
          <a:xfrm>
            <a:off x="1459264" y="6330702"/>
            <a:ext cx="73214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21" name="Grafik 20" descr="Benutzer Silhouette"/>
          <p:cNvPicPr>
            <a:picLocks noChangeAspect="1"/>
          </p:cNvPicPr>
          <p:nvPr/>
        </p:nvPicPr>
        <p:blipFill>
          <a:blip r:embed="rId3"/>
          <a:stretch/>
        </p:blipFill>
        <p:spPr bwMode="auto">
          <a:xfrm>
            <a:off x="9149583" y="346917"/>
            <a:ext cx="736545" cy="736545"/>
          </a:xfrm>
          <a:prstGeom prst="rect">
            <a:avLst/>
          </a:prstGeom>
        </p:spPr>
      </p:pic>
      <p:sp>
        <p:nvSpPr>
          <p:cNvPr id="24" name="Textfeld 23"/>
          <p:cNvSpPr txBox="1"/>
          <p:nvPr/>
        </p:nvSpPr>
        <p:spPr bwMode="auto">
          <a:xfrm>
            <a:off x="339797" y="2445484"/>
            <a:ext cx="9367546" cy="646331"/>
          </a:xfrm>
          <a:prstGeom prst="rect">
            <a:avLst/>
          </a:prstGeom>
          <a:noFill/>
        </p:spPr>
        <p:txBody>
          <a:bodyPr wrap="square" rtlCol="0">
            <a:spAutoFit/>
          </a:bodyPr>
          <a:lstStyle/>
          <a:p>
            <a:pPr algn="r">
              <a:defRPr/>
            </a:pPr>
            <a:r>
              <a:rPr lang="de-DE"/>
              <a:t>Richtig, Flaschen mit kohlensäurehaltigen Getränken „zischen“ beim Öffnen </a:t>
            </a:r>
            <a:endParaRPr/>
          </a:p>
          <a:p>
            <a:pPr algn="r">
              <a:defRPr/>
            </a:pPr>
            <a:r>
              <a:rPr lang="de-DE"/>
              <a:t>- wie z. B. Mineralwasser!</a:t>
            </a:r>
            <a:endParaRPr/>
          </a:p>
        </p:txBody>
      </p:sp>
      <p:sp>
        <p:nvSpPr>
          <p:cNvPr id="15" name="Textfeld 14"/>
          <p:cNvSpPr txBox="1"/>
          <p:nvPr/>
        </p:nvSpPr>
        <p:spPr bwMode="auto">
          <a:xfrm>
            <a:off x="9462384" y="6591582"/>
            <a:ext cx="495202" cy="369332"/>
          </a:xfrm>
          <a:prstGeom prst="rect">
            <a:avLst/>
          </a:prstGeom>
          <a:noFill/>
        </p:spPr>
        <p:txBody>
          <a:bodyPr wrap="square" rtlCol="0">
            <a:spAutoFit/>
          </a:bodyPr>
          <a:lstStyle/>
          <a:p>
            <a:pPr algn="r">
              <a:defRPr/>
            </a:pPr>
            <a:r>
              <a:rPr lang="de-DE" b="1"/>
              <a:t>17</a:t>
            </a:r>
            <a:endParaRPr/>
          </a:p>
        </p:txBody>
      </p:sp>
      <p:pic>
        <p:nvPicPr>
          <p:cNvPr id="22" name="Grafik 21"/>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1416455"/>
            <a:ext cx="9101415" cy="2031325"/>
          </a:xfrm>
          <a:prstGeom prst="rect">
            <a:avLst/>
          </a:prstGeom>
          <a:noFill/>
        </p:spPr>
        <p:txBody>
          <a:bodyPr wrap="square" rtlCol="0">
            <a:spAutoFit/>
          </a:bodyPr>
          <a:lstStyle/>
          <a:p>
            <a:pPr>
              <a:defRPr/>
            </a:pPr>
            <a:r>
              <a:rPr lang="de-DE"/>
              <a:t>Nun sind uns sowohl die </a:t>
            </a:r>
            <a:r>
              <a:rPr lang="de-DE" b="1"/>
              <a:t>Ausgangsstoffe (Edukte)</a:t>
            </a:r>
            <a:r>
              <a:rPr lang="de-DE"/>
              <a:t>, Citronensäure und Natriumhydrogencarbonat, als auch das entstandene </a:t>
            </a:r>
            <a:r>
              <a:rPr lang="de-DE" b="1"/>
              <a:t>Produkt</a:t>
            </a:r>
            <a:r>
              <a:rPr lang="de-DE"/>
              <a:t>, Kohlenstoffdioxid, bekannt.</a:t>
            </a:r>
            <a:endParaRPr/>
          </a:p>
          <a:p>
            <a:pPr>
              <a:defRPr/>
            </a:pPr>
            <a:r>
              <a:rPr lang="de-DE"/>
              <a:t>Zusätzlich wissen wir, dass nur die Mischung der beiden Ausgangsstoffe bei der Zugabe von Wasser reagieren, nicht aber alleine (als Reinstoffe) vorliegend oder ohne Wasserzugabe.</a:t>
            </a:r>
            <a:endParaRPr/>
          </a:p>
          <a:p>
            <a:pPr>
              <a:defRPr/>
            </a:pPr>
            <a:endParaRPr lang="de-DE"/>
          </a:p>
          <a:p>
            <a:pPr>
              <a:defRPr/>
            </a:pPr>
            <a:r>
              <a:rPr lang="de-DE" b="1"/>
              <a:t>Aufgabe 5)</a:t>
            </a:r>
            <a:endParaRPr/>
          </a:p>
          <a:p>
            <a:pPr>
              <a:defRPr/>
            </a:pPr>
            <a:r>
              <a:rPr lang="de-DE" b="1"/>
              <a:t>Entwickelt Hypothesen</a:t>
            </a:r>
            <a:r>
              <a:rPr lang="de-DE"/>
              <a:t>, wodurch eure Beobachtungen zustande kommen.</a:t>
            </a:r>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sp>
        <p:nvSpPr>
          <p:cNvPr id="18" name="Textfeld 17"/>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21" name="Grafik 20" descr="Benutzer Silhouette"/>
          <p:cNvPicPr>
            <a:picLocks noChangeAspect="1"/>
          </p:cNvPicPr>
          <p:nvPr/>
        </p:nvPicPr>
        <p:blipFill>
          <a:blip r:embed="rId3"/>
          <a:stretch/>
        </p:blipFill>
        <p:spPr bwMode="auto">
          <a:xfrm>
            <a:off x="9149583" y="346917"/>
            <a:ext cx="736545" cy="736545"/>
          </a:xfrm>
          <a:prstGeom prst="rect">
            <a:avLst/>
          </a:prstGeom>
        </p:spPr>
      </p:pic>
      <p:cxnSp>
        <p:nvCxnSpPr>
          <p:cNvPr id="25" name="Gerader Verbinder 24"/>
          <p:cNvCxnSpPr>
            <a:cxnSpLocks/>
          </p:cNvCxnSpPr>
          <p:nvPr/>
        </p:nvCxnSpPr>
        <p:spPr bwMode="auto">
          <a:xfrm>
            <a:off x="520873" y="431671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bwMode="auto">
          <a:xfrm>
            <a:off x="520873" y="484817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a:cxnSpLocks/>
          </p:cNvCxnSpPr>
          <p:nvPr/>
        </p:nvCxnSpPr>
        <p:spPr bwMode="auto">
          <a:xfrm>
            <a:off x="520873" y="537963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p:cNvCxnSpPr>
          <p:nvPr/>
        </p:nvCxnSpPr>
        <p:spPr bwMode="auto">
          <a:xfrm>
            <a:off x="520873" y="5911093"/>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Grafik 31" descr="Fragen Silhouette">
            <a:hlinkClick r:id="rId4" action="ppaction://hlinksldjump"/>
          </p:cNvPr>
          <p:cNvPicPr>
            <a:picLocks noChangeAspect="1"/>
          </p:cNvPicPr>
          <p:nvPr/>
        </p:nvPicPr>
        <p:blipFill>
          <a:blip r:embed="rId5"/>
          <a:stretch/>
        </p:blipFill>
        <p:spPr bwMode="auto">
          <a:xfrm>
            <a:off x="8967593" y="5684960"/>
            <a:ext cx="914400" cy="914400"/>
          </a:xfrm>
          <a:prstGeom prst="rect">
            <a:avLst/>
          </a:prstGeom>
        </p:spPr>
      </p:pic>
      <p:grpSp>
        <p:nvGrpSpPr>
          <p:cNvPr id="34" name="Gruppieren 33"/>
          <p:cNvGrpSpPr/>
          <p:nvPr/>
        </p:nvGrpSpPr>
        <p:grpSpPr bwMode="auto">
          <a:xfrm>
            <a:off x="6357989" y="3341318"/>
            <a:ext cx="3705993" cy="656807"/>
            <a:chOff x="4593752" y="3629956"/>
            <a:chExt cx="3705993" cy="656807"/>
          </a:xfrm>
        </p:grpSpPr>
        <p:sp>
          <p:nvSpPr>
            <p:cNvPr id="35" name="Textfeld 34">
              <a:hlinkClick r:id="rId6" action="ppaction://hlinksldjump"/>
            </p:cNvPr>
            <p:cNvSpPr txBox="1"/>
            <p:nvPr/>
          </p:nvSpPr>
          <p:spPr bwMode="auto">
            <a:xfrm>
              <a:off x="5205753" y="3629956"/>
              <a:ext cx="3093992" cy="646331"/>
            </a:xfrm>
            <a:prstGeom prst="rect">
              <a:avLst/>
            </a:prstGeom>
            <a:noFill/>
          </p:spPr>
          <p:txBody>
            <a:bodyPr wrap="square" rtlCol="0">
              <a:spAutoFit/>
            </a:bodyPr>
            <a:lstStyle/>
            <a:p>
              <a:pPr>
                <a:defRPr/>
              </a:pPr>
              <a:r>
                <a:rPr lang="de-DE"/>
                <a:t>Hier geht‘s nochmal </a:t>
              </a:r>
              <a:endParaRPr/>
            </a:p>
            <a:p>
              <a:pPr>
                <a:defRPr/>
              </a:pPr>
              <a:r>
                <a:rPr lang="de-DE"/>
                <a:t>zurück zu eurer Beobachtung.</a:t>
              </a:r>
              <a:endParaRPr/>
            </a:p>
          </p:txBody>
        </p:sp>
        <p:pic>
          <p:nvPicPr>
            <p:cNvPr id="36" name="Grafik 35" descr="Pfeil mit einer Linie: Leichte Kurve mit einfarbiger Füllung">
              <a:hlinkClick r:id="rId6" action="ppaction://hlinksldjump"/>
            </p:cNvPr>
            <p:cNvPicPr>
              <a:picLocks noChangeAspect="1"/>
            </p:cNvPicPr>
            <p:nvPr/>
          </p:nvPicPr>
          <p:blipFill>
            <a:blip r:embed="rId7"/>
            <a:stretch/>
          </p:blipFill>
          <p:spPr bwMode="auto">
            <a:xfrm flipH="1">
              <a:off x="4593752" y="3674763"/>
              <a:ext cx="612000" cy="612000"/>
            </a:xfrm>
            <a:prstGeom prst="rect">
              <a:avLst/>
            </a:prstGeom>
          </p:spPr>
        </p:pic>
      </p:grpSp>
      <p:grpSp>
        <p:nvGrpSpPr>
          <p:cNvPr id="37" name="Gruppieren 36"/>
          <p:cNvGrpSpPr/>
          <p:nvPr/>
        </p:nvGrpSpPr>
        <p:grpSpPr bwMode="auto">
          <a:xfrm>
            <a:off x="510969" y="6002168"/>
            <a:ext cx="5166498" cy="612000"/>
            <a:chOff x="510969" y="6002168"/>
            <a:chExt cx="5166498" cy="612000"/>
          </a:xfrm>
        </p:grpSpPr>
        <p:pic>
          <p:nvPicPr>
            <p:cNvPr id="38" name="Grafik 37" descr="Pfeil mit einer Linie: Leichte Kurve mit einfarbiger Füllung">
              <a:hlinkClick r:id="rId8" action="ppaction://hlinksldjump"/>
            </p:cNvPr>
            <p:cNvPicPr>
              <a:picLocks noChangeAspect="1"/>
            </p:cNvPicPr>
            <p:nvPr/>
          </p:nvPicPr>
          <p:blipFill>
            <a:blip r:embed="rId7"/>
            <a:stretch/>
          </p:blipFill>
          <p:spPr bwMode="auto">
            <a:xfrm>
              <a:off x="510969" y="6002168"/>
              <a:ext cx="612000" cy="612000"/>
            </a:xfrm>
            <a:prstGeom prst="rect">
              <a:avLst/>
            </a:prstGeom>
          </p:spPr>
        </p:pic>
        <p:sp>
          <p:nvSpPr>
            <p:cNvPr id="39" name="Textfeld 38">
              <a:hlinkClick r:id="rId8" action="ppaction://hlinksldjump"/>
            </p:cNvPr>
            <p:cNvSpPr txBox="1"/>
            <p:nvPr/>
          </p:nvSpPr>
          <p:spPr bwMode="auto">
            <a:xfrm>
              <a:off x="1122969" y="6135009"/>
              <a:ext cx="4554499" cy="369332"/>
            </a:xfrm>
            <a:prstGeom prst="rect">
              <a:avLst/>
            </a:prstGeom>
            <a:noFill/>
          </p:spPr>
          <p:txBody>
            <a:bodyPr wrap="square" rtlCol="0">
              <a:spAutoFit/>
            </a:bodyPr>
            <a:lstStyle/>
            <a:p>
              <a:pPr>
                <a:defRPr/>
              </a:pPr>
              <a:r>
                <a:rPr lang="de-DE"/>
                <a:t>Zurück zu Phase 3: Anpassen </a:t>
              </a:r>
              <a:r>
                <a:rPr lang="de-DE"/>
                <a:t>Aufg</a:t>
              </a:r>
              <a:r>
                <a:rPr lang="de-DE"/>
                <a:t>. 7 (S. 20)</a:t>
              </a:r>
              <a:endParaRPr/>
            </a:p>
          </p:txBody>
        </p:sp>
      </p:grpSp>
      <p:sp>
        <p:nvSpPr>
          <p:cNvPr id="22" name="Textfeld 21"/>
          <p:cNvSpPr txBox="1"/>
          <p:nvPr/>
        </p:nvSpPr>
        <p:spPr bwMode="auto">
          <a:xfrm>
            <a:off x="9462384" y="6591582"/>
            <a:ext cx="495202" cy="369332"/>
          </a:xfrm>
          <a:prstGeom prst="rect">
            <a:avLst/>
          </a:prstGeom>
          <a:noFill/>
        </p:spPr>
        <p:txBody>
          <a:bodyPr wrap="square" rtlCol="0">
            <a:spAutoFit/>
          </a:bodyPr>
          <a:lstStyle/>
          <a:p>
            <a:pPr algn="r">
              <a:defRPr/>
            </a:pPr>
            <a:r>
              <a:rPr lang="de-DE" b="1"/>
              <a:t>18</a:t>
            </a:r>
            <a:endParaRPr/>
          </a:p>
        </p:txBody>
      </p:sp>
      <p:pic>
        <p:nvPicPr>
          <p:cNvPr id="23" name="Grafik 22"/>
          <p:cNvPicPr>
            <a:picLocks noChangeAspect="1"/>
          </p:cNvPicPr>
          <p:nvPr/>
        </p:nvPicPr>
        <p:blipFill>
          <a:blip r:embed="rId9"/>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a:spLocks noAdjustHandles="1" noChangeArrowheads="1" noChangeShapeType="1" noEditPoints="1" noGrp="1" noMove="1" noResize="1" noRot="1"/>
          </p:cNvSpPr>
          <p:nvPr/>
        </p:nvSpPr>
        <p:spPr bwMode="auto">
          <a:xfrm>
            <a:off x="1" y="0"/>
            <a:ext cx="9906000" cy="6858000"/>
          </a:xfrm>
          <a:prstGeom prst="rect">
            <a:avLst/>
          </a:prstGeom>
          <a:solidFill>
            <a:srgbClr val="A8B9CA">
              <a:alpha val="75000"/>
            </a:srgbClr>
          </a:solidFill>
          <a:ln>
            <a:solidFill>
              <a:srgbClr val="A8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Textfeld 7"/>
          <p:cNvSpPr txBox="1">
            <a:spLocks noAdjustHandles="1" noChangeArrowheads="1" noChangeShapeType="1" noEditPoints="1" noGrp="1" noMove="1" noResize="1" noRot="1"/>
          </p:cNvSpPr>
          <p:nvPr/>
        </p:nvSpPr>
        <p:spPr bwMode="auto">
          <a:xfrm>
            <a:off x="148421" y="145558"/>
            <a:ext cx="4656158" cy="6494085"/>
          </a:xfrm>
          <a:prstGeom prst="rect">
            <a:avLst/>
          </a:prstGeom>
          <a:solidFill>
            <a:schemeClr val="bg1"/>
          </a:solidFill>
          <a:ln w="63500">
            <a:solidFill>
              <a:srgbClr val="FCCC36">
                <a:alpha val="75000"/>
              </a:srgbClr>
            </a:solidFill>
          </a:ln>
        </p:spPr>
        <p:txBody>
          <a:bodyPr wrap="square" rtlCol="0">
            <a:spAutoFit/>
          </a:bodyPr>
          <a:lstStyle/>
          <a:p>
            <a:pPr>
              <a:defRPr/>
            </a:pPr>
            <a:r>
              <a:rPr lang="de-DE" sz="3200" b="1" u="sng"/>
              <a:t>Einführung in das Konzept</a:t>
            </a:r>
            <a:endParaRPr/>
          </a:p>
          <a:p>
            <a:pPr>
              <a:defRPr/>
            </a:pPr>
            <a:endParaRPr lang="de-DE" sz="2400" b="1"/>
          </a:p>
          <a:p>
            <a:pPr>
              <a:defRPr/>
            </a:pPr>
            <a:r>
              <a:rPr lang="de-DE"/>
              <a:t>Die Lerneinheit ist als eine Schleife aufgebaut und besteht aus 4 Abschnitten. Diese Abschnitte bauen aufeinander auf, daher wirst du diese nacheinander durchlaufen.</a:t>
            </a:r>
            <a:endParaRPr/>
          </a:p>
          <a:p>
            <a:pPr>
              <a:defRPr/>
            </a:pPr>
            <a:endParaRPr lang="de-DE"/>
          </a:p>
          <a:p>
            <a:pPr>
              <a:defRPr/>
            </a:pPr>
            <a:r>
              <a:rPr lang="de-DE"/>
              <a:t>Die 4 Abschnitte lauten:</a:t>
            </a:r>
            <a:endParaRPr/>
          </a:p>
          <a:p>
            <a:pPr>
              <a:defRPr/>
            </a:pPr>
            <a:r>
              <a:rPr lang="de-DE"/>
              <a:t>1) Erkunden</a:t>
            </a:r>
            <a:endParaRPr/>
          </a:p>
          <a:p>
            <a:pPr>
              <a:defRPr/>
            </a:pPr>
            <a:r>
              <a:rPr lang="de-DE"/>
              <a:t>2) Experimentieren</a:t>
            </a:r>
            <a:endParaRPr/>
          </a:p>
          <a:p>
            <a:pPr>
              <a:defRPr/>
            </a:pPr>
            <a:r>
              <a:rPr lang="de-DE"/>
              <a:t>3) Anpassen</a:t>
            </a:r>
            <a:endParaRPr/>
          </a:p>
          <a:p>
            <a:pPr>
              <a:defRPr/>
            </a:pPr>
            <a:r>
              <a:rPr lang="de-DE"/>
              <a:t>4) Anwenden</a:t>
            </a:r>
            <a:endParaRPr/>
          </a:p>
          <a:p>
            <a:pPr>
              <a:defRPr/>
            </a:pPr>
            <a:endParaRPr lang="de-DE"/>
          </a:p>
          <a:p>
            <a:pPr>
              <a:defRPr/>
            </a:pPr>
            <a:r>
              <a:rPr lang="de-DE"/>
              <a:t>Die nebenstehenden Abbildung zeigt diese Lernschleife. Die Symbole und die farbliche Markierung aus der Abbildung wirst du auch auf den folgenden Seiten zur besseren Orientierung wieder finden. </a:t>
            </a:r>
            <a:r>
              <a:rPr lang="de-DE">
                <a:highlight>
                  <a:srgbClr val="A8B9CA"/>
                </a:highlight>
              </a:rPr>
              <a:t>Blau</a:t>
            </a:r>
            <a:r>
              <a:rPr lang="de-DE"/>
              <a:t> markierte Abschnitte behandeln dabei Themen aus deiner Lebenswelt, während bei den </a:t>
            </a:r>
            <a:r>
              <a:rPr lang="de-DE">
                <a:highlight>
                  <a:srgbClr val="FCCC36"/>
                </a:highlight>
              </a:rPr>
              <a:t>gelb</a:t>
            </a:r>
            <a:r>
              <a:rPr lang="de-DE"/>
              <a:t> markierten Bereichen die chemischen Fachinhalte und Konzepte im Vordergrund stehen. </a:t>
            </a:r>
            <a:endParaRPr/>
          </a:p>
        </p:txBody>
      </p:sp>
      <p:grpSp>
        <p:nvGrpSpPr>
          <p:cNvPr id="13" name="Gruppieren 12"/>
          <p:cNvGrpSpPr>
            <a:grpSpLocks noGrp="1" noMove="1" noResize="1" noRot="1" noUngrp="1"/>
          </p:cNvGrpSpPr>
          <p:nvPr/>
        </p:nvGrpSpPr>
        <p:grpSpPr bwMode="auto">
          <a:xfrm>
            <a:off x="5198301" y="1149263"/>
            <a:ext cx="4559277" cy="4559474"/>
            <a:chOff x="5198301" y="851770"/>
            <a:chExt cx="4559277" cy="4559474"/>
          </a:xfrm>
        </p:grpSpPr>
        <p:sp>
          <p:nvSpPr>
            <p:cNvPr id="9" name="Rechteck 8"/>
            <p:cNvSpPr>
              <a:spLocks noAdjustHandles="1" noChangeArrowheads="1" noChangeShapeType="1" noEditPoints="1" noGrp="1" noMove="1" noResize="1" noRot="1"/>
            </p:cNvSpPr>
            <p:nvPr/>
          </p:nvSpPr>
          <p:spPr bwMode="auto">
            <a:xfrm>
              <a:off x="5198301" y="851770"/>
              <a:ext cx="4559277" cy="4559474"/>
            </a:xfrm>
            <a:prstGeom prst="rect">
              <a:avLst/>
            </a:prstGeom>
            <a:solidFill>
              <a:srgbClr val="FCCC36">
                <a:alpha val="75000"/>
              </a:srgbClr>
            </a:solidFill>
            <a:ln>
              <a:solidFill>
                <a:srgbClr val="FCC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1" name="Gruppieren 10"/>
            <p:cNvGrpSpPr>
              <a:grpSpLocks noGrp="1" noMove="1" noResize="1" noRot="1" noUngrp="1"/>
            </p:cNvGrpSpPr>
            <p:nvPr/>
          </p:nvGrpSpPr>
          <p:grpSpPr bwMode="auto">
            <a:xfrm>
              <a:off x="5417408" y="1121080"/>
              <a:ext cx="4121062" cy="4020855"/>
              <a:chOff x="5473874" y="1139868"/>
              <a:chExt cx="4121062" cy="4020855"/>
            </a:xfrm>
          </p:grpSpPr>
          <p:sp>
            <p:nvSpPr>
              <p:cNvPr id="10" name="Rechteck 9"/>
              <p:cNvSpPr>
                <a:spLocks noAdjustHandles="1" noChangeArrowheads="1" noChangeShapeType="1" noEditPoints="1" noGrp="1" noMove="1" noResize="1" noRot="1"/>
              </p:cNvSpPr>
              <p:nvPr/>
            </p:nvSpPr>
            <p:spPr bwMode="auto">
              <a:xfrm>
                <a:off x="5473874" y="1139868"/>
                <a:ext cx="4121062" cy="4020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7" name="Inhaltsplatzhalter 3"/>
              <p:cNvPicPr>
                <a:picLocks noAdjustHandles="1" noChangeAspect="1" noChangeArrowheads="1" noChangeShapeType="1" noEditPoints="1" noGrp="1" noMove="1" noResize="1" noRot="1" noCrop="1"/>
              </p:cNvPicPr>
              <p:nvPr/>
            </p:nvPicPr>
            <p:blipFill>
              <a:blip r:embed="rId2"/>
              <a:stretch/>
            </p:blipFill>
            <p:spPr bwMode="auto">
              <a:xfrm>
                <a:off x="5713182" y="1442898"/>
                <a:ext cx="3642447" cy="3414795"/>
              </a:xfrm>
              <a:prstGeom prst="rect">
                <a:avLst/>
              </a:prstGeom>
              <a:effectLst/>
            </p:spPr>
          </p:pic>
        </p:grpSp>
      </p:grpSp>
      <p:sp>
        <p:nvSpPr>
          <p:cNvPr id="12" name="Textfeld 11"/>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1</a:t>
            </a:r>
            <a:endParaRPr/>
          </a:p>
        </p:txBody>
      </p:sp>
      <p:pic>
        <p:nvPicPr>
          <p:cNvPr id="16" name="Grafik 15"/>
          <p:cNvPicPr>
            <a:picLocks noAdjustHandles="1" noChangeAspect="1" noChangeArrowheads="1" noChangeShapeType="1" noEditPoints="1" noGrp="1" noMove="1" noResize="1" noRot="1" noCrop="1"/>
          </p:cNvPicPr>
          <p:nvPr/>
        </p:nvPicPr>
        <p:blipFill>
          <a:blip r:embed="rId3"/>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pic>
        <p:nvPicPr>
          <p:cNvPr id="8" name="Grafik 7" descr="Benutzer Silhouette"/>
          <p:cNvPicPr>
            <a:picLocks noChangeAspect="1"/>
          </p:cNvPicPr>
          <p:nvPr/>
        </p:nvPicPr>
        <p:blipFill>
          <a:blip r:embed="rId3"/>
          <a:stretch/>
        </p:blipFill>
        <p:spPr bwMode="auto">
          <a:xfrm>
            <a:off x="9260505" y="408037"/>
            <a:ext cx="522320" cy="522320"/>
          </a:xfrm>
          <a:prstGeom prst="rect">
            <a:avLst/>
          </a:prstGeom>
        </p:spPr>
      </p:pic>
      <p:sp>
        <p:nvSpPr>
          <p:cNvPr id="14" name="Textfeld 13"/>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sp>
        <p:nvSpPr>
          <p:cNvPr id="9" name="Textfeld 8"/>
          <p:cNvSpPr txBox="1"/>
          <p:nvPr/>
        </p:nvSpPr>
        <p:spPr bwMode="auto">
          <a:xfrm>
            <a:off x="330684" y="1389390"/>
            <a:ext cx="7197459" cy="923330"/>
          </a:xfrm>
          <a:prstGeom prst="rect">
            <a:avLst/>
          </a:prstGeom>
          <a:noFill/>
        </p:spPr>
        <p:txBody>
          <a:bodyPr wrap="square" rtlCol="0">
            <a:spAutoFit/>
          </a:bodyPr>
          <a:lstStyle/>
          <a:p>
            <a:pPr>
              <a:defRPr/>
            </a:pPr>
            <a:r>
              <a:rPr lang="de-DE" b="1"/>
              <a:t>Aufgabe 6)</a:t>
            </a:r>
            <a:endParaRPr/>
          </a:p>
          <a:p>
            <a:pPr>
              <a:defRPr/>
            </a:pPr>
            <a:r>
              <a:rPr lang="de-DE" b="1"/>
              <a:t>Ergänze</a:t>
            </a:r>
            <a:r>
              <a:rPr lang="de-DE"/>
              <a:t> den folgenden Lückentext zum Versuch. </a:t>
            </a:r>
            <a:br>
              <a:rPr lang="de-DE"/>
            </a:br>
            <a:r>
              <a:rPr lang="de-DE"/>
              <a:t>Klicke hierfür auf das Bild, so gelangst du zu der Aufgabe in </a:t>
            </a:r>
            <a:r>
              <a:rPr lang="de-DE"/>
              <a:t>LearningApps</a:t>
            </a:r>
            <a:r>
              <a:rPr lang="de-DE"/>
              <a:t>.</a:t>
            </a:r>
            <a:endParaRPr/>
          </a:p>
        </p:txBody>
      </p:sp>
      <p:pic>
        <p:nvPicPr>
          <p:cNvPr id="17" name="Grafik 16">
            <a:hlinkClick r:id="rId4"/>
          </p:cNvPr>
          <p:cNvPicPr>
            <a:picLocks noChangeAspect="1"/>
          </p:cNvPicPr>
          <p:nvPr/>
        </p:nvPicPr>
        <p:blipFill>
          <a:blip r:embed="rId5"/>
          <a:stretch/>
        </p:blipFill>
        <p:spPr bwMode="auto">
          <a:xfrm>
            <a:off x="490181" y="4472294"/>
            <a:ext cx="722604" cy="720000"/>
          </a:xfrm>
          <a:prstGeom prst="rect">
            <a:avLst/>
          </a:prstGeom>
        </p:spPr>
      </p:pic>
      <p:sp>
        <p:nvSpPr>
          <p:cNvPr id="22" name="Textfeld 21"/>
          <p:cNvSpPr txBox="1"/>
          <p:nvPr/>
        </p:nvSpPr>
        <p:spPr bwMode="auto">
          <a:xfrm>
            <a:off x="418366" y="5189215"/>
            <a:ext cx="3180033" cy="261610"/>
          </a:xfrm>
          <a:prstGeom prst="rect">
            <a:avLst/>
          </a:prstGeom>
          <a:noFill/>
        </p:spPr>
        <p:txBody>
          <a:bodyPr wrap="square" rtlCol="0">
            <a:spAutoFit/>
          </a:bodyPr>
          <a:lstStyle/>
          <a:p>
            <a:pPr>
              <a:defRPr/>
            </a:pPr>
            <a:r>
              <a:rPr lang="de-DE" sz="1100"/>
              <a:t>Alternativ kannst du auch diesen QR-Code nutzen.</a:t>
            </a:r>
            <a:endParaRPr/>
          </a:p>
        </p:txBody>
      </p:sp>
      <p:sp>
        <p:nvSpPr>
          <p:cNvPr id="23" name="Rahmen 22"/>
          <p:cNvSpPr/>
          <p:nvPr/>
        </p:nvSpPr>
        <p:spPr bwMode="auto">
          <a:xfrm>
            <a:off x="4779410" y="2288762"/>
            <a:ext cx="5051438" cy="4288224"/>
          </a:xfrm>
          <a:prstGeom prst="frame">
            <a:avLst>
              <a:gd name="adj1" fmla="val 3075"/>
            </a:avLst>
          </a:prstGeom>
          <a:solidFill>
            <a:srgbClr val="FFD451">
              <a:alpha val="75000"/>
            </a:srgbClr>
          </a:solidFill>
          <a:ln>
            <a:solidFill>
              <a:srgbClr val="FFD451">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24" name="Textfeld 23"/>
          <p:cNvSpPr txBox="1"/>
          <p:nvPr/>
        </p:nvSpPr>
        <p:spPr bwMode="auto">
          <a:xfrm rot="1895468">
            <a:off x="5918864" y="4459293"/>
            <a:ext cx="3043267" cy="369332"/>
          </a:xfrm>
          <a:prstGeom prst="rect">
            <a:avLst/>
          </a:prstGeom>
          <a:noFill/>
        </p:spPr>
        <p:txBody>
          <a:bodyPr wrap="square">
            <a:spAutoFit/>
          </a:bodyPr>
          <a:lstStyle/>
          <a:p>
            <a:pPr>
              <a:defRPr/>
            </a:pPr>
            <a:r>
              <a:rPr lang="de-DE"/>
              <a:t>Füge hier dein(e) Foto(s) ein!</a:t>
            </a:r>
            <a:endParaRPr/>
          </a:p>
        </p:txBody>
      </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19</a:t>
            </a:r>
            <a:endParaRPr/>
          </a:p>
        </p:txBody>
      </p:sp>
      <p:pic>
        <p:nvPicPr>
          <p:cNvPr id="20" name="Grafik 19"/>
          <p:cNvPicPr>
            <a:picLocks noChangeAspect="1"/>
          </p:cNvPicPr>
          <p:nvPr/>
        </p:nvPicPr>
        <p:blipFill>
          <a:blip r:embed="rId6"/>
          <a:stretch/>
        </p:blipFill>
        <p:spPr bwMode="auto">
          <a:xfrm>
            <a:off x="0" y="6672600"/>
            <a:ext cx="517340" cy="180000"/>
          </a:xfrm>
          <a:prstGeom prst="rect">
            <a:avLst/>
          </a:prstGeom>
        </p:spPr>
      </p:pic>
      <p:pic>
        <p:nvPicPr>
          <p:cNvPr id="7" name="Grafik 6" descr="Ein Bild, das Text enthält.&#10;&#10;Automatisch generierte Beschreibung">
            <a:hlinkClick r:id="rId4"/>
          </p:cNvPr>
          <p:cNvPicPr>
            <a:picLocks noChangeAspect="1"/>
          </p:cNvPicPr>
          <p:nvPr/>
        </p:nvPicPr>
        <p:blipFill>
          <a:blip r:embed="rId7"/>
          <a:srcRect l="2454" t="0" r="6001" b="0"/>
          <a:stretch/>
        </p:blipFill>
        <p:spPr bwMode="auto">
          <a:xfrm>
            <a:off x="490181" y="2873764"/>
            <a:ext cx="3630422" cy="13399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13" name="Gruppieren 12"/>
          <p:cNvGrpSpPr/>
          <p:nvPr/>
        </p:nvGrpSpPr>
        <p:grpSpPr bwMode="auto">
          <a:xfrm>
            <a:off x="721557" y="2952275"/>
            <a:ext cx="7934195" cy="2657305"/>
            <a:chOff x="758868" y="2839810"/>
            <a:chExt cx="7934195" cy="2657305"/>
          </a:xfrm>
        </p:grpSpPr>
        <p:cxnSp>
          <p:nvCxnSpPr>
            <p:cNvPr id="17" name="Gerader Verbinder 16"/>
            <p:cNvCxnSpPr>
              <a:cxnSpLocks/>
            </p:cNvCxnSpPr>
            <p:nvPr/>
          </p:nvCxnSpPr>
          <p:spPr bwMode="auto">
            <a:xfrm>
              <a:off x="758868" y="283981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a:cxnSpLocks/>
            </p:cNvCxnSpPr>
            <p:nvPr/>
          </p:nvCxnSpPr>
          <p:spPr bwMode="auto">
            <a:xfrm>
              <a:off x="758868" y="337127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a:cxnSpLocks/>
            </p:cNvCxnSpPr>
            <p:nvPr/>
          </p:nvCxnSpPr>
          <p:spPr bwMode="auto">
            <a:xfrm>
              <a:off x="758868" y="390273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758868" y="4434193"/>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758868" y="4965654"/>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758868" y="5497115"/>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sp>
        <p:nvSpPr>
          <p:cNvPr id="10" name="Textfeld 9"/>
          <p:cNvSpPr txBox="1"/>
          <p:nvPr/>
        </p:nvSpPr>
        <p:spPr bwMode="auto">
          <a:xfrm>
            <a:off x="648680" y="1373751"/>
            <a:ext cx="8608640" cy="1200329"/>
          </a:xfrm>
          <a:prstGeom prst="rect">
            <a:avLst/>
          </a:prstGeom>
          <a:noFill/>
        </p:spPr>
        <p:txBody>
          <a:bodyPr wrap="square" rtlCol="0">
            <a:spAutoFit/>
          </a:bodyPr>
          <a:lstStyle/>
          <a:p>
            <a:pPr>
              <a:defRPr/>
            </a:pPr>
            <a:r>
              <a:rPr lang="de-DE" b="1"/>
              <a:t>Aufgabe 7)</a:t>
            </a:r>
            <a:endParaRPr/>
          </a:p>
          <a:p>
            <a:pPr>
              <a:defRPr/>
            </a:pPr>
            <a:r>
              <a:rPr lang="de-DE"/>
              <a:t>Lagt ihr mit euren Vermutungen richtig?</a:t>
            </a:r>
            <a:endParaRPr/>
          </a:p>
          <a:p>
            <a:pPr>
              <a:defRPr/>
            </a:pPr>
            <a:r>
              <a:rPr lang="de-DE" b="1"/>
              <a:t>Reflektiert</a:t>
            </a:r>
            <a:r>
              <a:rPr lang="de-DE"/>
              <a:t> eure zuvor aufgestellten Hypothesen, wie eure Beobachtungen zustande gekommen sind, mit Hilfe der neuen Kenntnisse aus dem Lückentext. </a:t>
            </a:r>
            <a:endParaRPr/>
          </a:p>
        </p:txBody>
      </p:sp>
      <p:sp>
        <p:nvSpPr>
          <p:cNvPr id="14" name="Textfeld 13"/>
          <p:cNvSpPr txBox="1"/>
          <p:nvPr/>
        </p:nvSpPr>
        <p:spPr bwMode="auto">
          <a:xfrm>
            <a:off x="6625013" y="355130"/>
            <a:ext cx="2512317"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grpSp>
        <p:nvGrpSpPr>
          <p:cNvPr id="25" name="Gruppieren 24"/>
          <p:cNvGrpSpPr/>
          <p:nvPr/>
        </p:nvGrpSpPr>
        <p:grpSpPr bwMode="auto">
          <a:xfrm>
            <a:off x="5895762" y="5783746"/>
            <a:ext cx="3705993" cy="656807"/>
            <a:chOff x="4593752" y="3629956"/>
            <a:chExt cx="3705993" cy="656807"/>
          </a:xfrm>
        </p:grpSpPr>
        <p:sp>
          <p:nvSpPr>
            <p:cNvPr id="26" name="Textfeld 25">
              <a:hlinkClick r:id="rId3" action="ppaction://hlinksldjump"/>
            </p:cNvPr>
            <p:cNvSpPr txBox="1"/>
            <p:nvPr/>
          </p:nvSpPr>
          <p:spPr bwMode="auto">
            <a:xfrm>
              <a:off x="5205753" y="3629956"/>
              <a:ext cx="3093992" cy="646331"/>
            </a:xfrm>
            <a:prstGeom prst="rect">
              <a:avLst/>
            </a:prstGeom>
            <a:noFill/>
          </p:spPr>
          <p:txBody>
            <a:bodyPr wrap="square" rtlCol="0">
              <a:spAutoFit/>
            </a:bodyPr>
            <a:lstStyle/>
            <a:p>
              <a:pPr>
                <a:defRPr/>
              </a:pPr>
              <a:r>
                <a:rPr lang="de-DE"/>
                <a:t>Hier geht‘s nochmal </a:t>
              </a:r>
              <a:endParaRPr/>
            </a:p>
            <a:p>
              <a:pPr>
                <a:defRPr/>
              </a:pPr>
              <a:r>
                <a:rPr lang="de-DE"/>
                <a:t>zurück zu euren Hypothesen.</a:t>
              </a:r>
              <a:endParaRPr/>
            </a:p>
          </p:txBody>
        </p:sp>
        <p:pic>
          <p:nvPicPr>
            <p:cNvPr id="27" name="Grafik 26" descr="Pfeil mit einer Linie: Leichte Kurve mit einfarbiger Füllung">
              <a:hlinkClick r:id="rId3" action="ppaction://hlinksldjump"/>
            </p:cNvPr>
            <p:cNvPicPr>
              <a:picLocks noChangeAspect="1"/>
            </p:cNvPicPr>
            <p:nvPr/>
          </p:nvPicPr>
          <p:blipFill>
            <a:blip r:embed="rId4"/>
            <a:stretch/>
          </p:blipFill>
          <p:spPr bwMode="auto">
            <a:xfrm flipH="1">
              <a:off x="4593752" y="3674763"/>
              <a:ext cx="612000" cy="612000"/>
            </a:xfrm>
            <a:prstGeom prst="rect">
              <a:avLst/>
            </a:prstGeom>
          </p:spPr>
        </p:pic>
      </p:grpSp>
      <p:pic>
        <p:nvPicPr>
          <p:cNvPr id="3" name="Grafik 2" descr="Benutzer Silhouette"/>
          <p:cNvPicPr>
            <a:picLocks noChangeAspect="1"/>
          </p:cNvPicPr>
          <p:nvPr/>
        </p:nvPicPr>
        <p:blipFill>
          <a:blip r:embed="rId5"/>
          <a:stretch/>
        </p:blipFill>
        <p:spPr bwMode="auto">
          <a:xfrm>
            <a:off x="9149583" y="346917"/>
            <a:ext cx="736545" cy="736545"/>
          </a:xfrm>
          <a:prstGeom prst="rect">
            <a:avLst/>
          </a:prstGeom>
        </p:spPr>
      </p:pic>
      <p:sp>
        <p:nvSpPr>
          <p:cNvPr id="24" name="Textfeld 23"/>
          <p:cNvSpPr txBox="1"/>
          <p:nvPr/>
        </p:nvSpPr>
        <p:spPr bwMode="auto">
          <a:xfrm>
            <a:off x="9462384" y="6591582"/>
            <a:ext cx="495202" cy="369332"/>
          </a:xfrm>
          <a:prstGeom prst="rect">
            <a:avLst/>
          </a:prstGeom>
          <a:noFill/>
        </p:spPr>
        <p:txBody>
          <a:bodyPr wrap="square" rtlCol="0">
            <a:spAutoFit/>
          </a:bodyPr>
          <a:lstStyle/>
          <a:p>
            <a:pPr algn="r">
              <a:defRPr/>
            </a:pPr>
            <a:r>
              <a:rPr lang="de-DE" b="1"/>
              <a:t>20</a:t>
            </a:r>
            <a:endParaRPr/>
          </a:p>
        </p:txBody>
      </p:sp>
      <p:pic>
        <p:nvPicPr>
          <p:cNvPr id="30" name="Grafik 29"/>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2" name="Grafik 11" descr="Benutzer Silhouette"/>
          <p:cNvPicPr>
            <a:picLocks noChangeAspect="1"/>
          </p:cNvPicPr>
          <p:nvPr/>
        </p:nvPicPr>
        <p:blipFill>
          <a:blip r:embed="rId2"/>
          <a:stretch/>
        </p:blipFill>
        <p:spPr bwMode="auto">
          <a:xfrm>
            <a:off x="9149583" y="346917"/>
            <a:ext cx="736545" cy="736545"/>
          </a:xfrm>
          <a:prstGeom prst="rect">
            <a:avLst/>
          </a:prstGeom>
        </p:spPr>
      </p:pic>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3"/>
          <a:stretch/>
        </p:blipFill>
        <p:spPr bwMode="auto">
          <a:xfrm>
            <a:off x="418366" y="250411"/>
            <a:ext cx="1040898" cy="841492"/>
          </a:xfrm>
          <a:prstGeom prst="rect">
            <a:avLst/>
          </a:prstGeom>
        </p:spPr>
      </p:pic>
      <p:sp>
        <p:nvSpPr>
          <p:cNvPr id="3" name="Textfeld 2"/>
          <p:cNvSpPr txBox="1"/>
          <p:nvPr/>
        </p:nvSpPr>
        <p:spPr bwMode="auto">
          <a:xfrm>
            <a:off x="418366" y="1561512"/>
            <a:ext cx="9202846" cy="1200329"/>
          </a:xfrm>
          <a:prstGeom prst="rect">
            <a:avLst/>
          </a:prstGeom>
          <a:noFill/>
        </p:spPr>
        <p:txBody>
          <a:bodyPr wrap="square" rtlCol="0">
            <a:spAutoFit/>
          </a:bodyPr>
          <a:lstStyle/>
          <a:p>
            <a:pPr>
              <a:defRPr/>
            </a:pPr>
            <a:r>
              <a:rPr lang="de-DE" b="1"/>
              <a:t>Aufgabe 8)</a:t>
            </a:r>
            <a:endParaRPr/>
          </a:p>
          <a:p>
            <a:pPr>
              <a:defRPr/>
            </a:pPr>
            <a:r>
              <a:rPr lang="de-DE" b="1"/>
              <a:t>Überprüfe</a:t>
            </a:r>
            <a:r>
              <a:rPr lang="de-DE"/>
              <a:t> dein neu erworbenes Wissen zum Brausetablettenversuch - Kannst du alle Fragen richtig beantworten?</a:t>
            </a:r>
            <a:endParaRPr/>
          </a:p>
          <a:p>
            <a:pPr>
              <a:defRPr/>
            </a:pPr>
            <a:r>
              <a:rPr lang="de-DE"/>
              <a:t>Durch Klicken auf das Bild gelangst du zum Quiz auf der Seite </a:t>
            </a:r>
            <a:r>
              <a:rPr lang="de-DE"/>
              <a:t>LearningApps</a:t>
            </a:r>
            <a:r>
              <a:rPr lang="de-DE"/>
              <a:t>.</a:t>
            </a:r>
            <a:endParaRPr/>
          </a:p>
        </p:txBody>
      </p:sp>
      <p:pic>
        <p:nvPicPr>
          <p:cNvPr id="10" name="Grafik 9" descr="Benutzer Silhouette"/>
          <p:cNvPicPr>
            <a:picLocks noChangeAspect="1"/>
          </p:cNvPicPr>
          <p:nvPr/>
        </p:nvPicPr>
        <p:blipFill>
          <a:blip r:embed="rId4"/>
          <a:stretch/>
        </p:blipFill>
        <p:spPr bwMode="auto">
          <a:xfrm>
            <a:off x="9260505" y="408037"/>
            <a:ext cx="522320" cy="522320"/>
          </a:xfrm>
          <a:prstGeom prst="rect">
            <a:avLst/>
          </a:prstGeom>
        </p:spPr>
      </p:pic>
      <p:sp>
        <p:nvSpPr>
          <p:cNvPr id="11" name="Textfeld 10"/>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6" name="Grafik 5">
            <a:hlinkClick r:id="rId5"/>
          </p:cNvPr>
          <p:cNvPicPr>
            <a:picLocks noChangeAspect="1"/>
          </p:cNvPicPr>
          <p:nvPr/>
        </p:nvPicPr>
        <p:blipFill>
          <a:blip r:embed="rId6"/>
          <a:stretch/>
        </p:blipFill>
        <p:spPr bwMode="auto">
          <a:xfrm>
            <a:off x="6441178" y="4987900"/>
            <a:ext cx="1089712" cy="1080000"/>
          </a:xfrm>
          <a:prstGeom prst="rect">
            <a:avLst/>
          </a:prstGeom>
        </p:spPr>
      </p:pic>
      <p:pic>
        <p:nvPicPr>
          <p:cNvPr id="5" name="Grafik 4" descr="Ein Bild, das Text enthält.&#10;&#10;Automatisch generierte Beschreibung">
            <a:hlinkClick r:id="rId5"/>
          </p:cNvPr>
          <p:cNvPicPr>
            <a:picLocks noChangeAspect="1"/>
          </p:cNvPicPr>
          <p:nvPr/>
        </p:nvPicPr>
        <p:blipFill>
          <a:blip r:embed="rId7"/>
          <a:stretch/>
        </p:blipFill>
        <p:spPr bwMode="auto">
          <a:xfrm>
            <a:off x="517093" y="3007900"/>
            <a:ext cx="4983595" cy="3060000"/>
          </a:xfrm>
          <a:prstGeom prst="rect">
            <a:avLst/>
          </a:prstGeom>
        </p:spPr>
      </p:pic>
      <p:sp>
        <p:nvSpPr>
          <p:cNvPr id="18" name="Textfeld 17"/>
          <p:cNvSpPr txBox="1"/>
          <p:nvPr/>
        </p:nvSpPr>
        <p:spPr bwMode="auto">
          <a:xfrm>
            <a:off x="6378548" y="6115931"/>
            <a:ext cx="3180033" cy="261610"/>
          </a:xfrm>
          <a:prstGeom prst="rect">
            <a:avLst/>
          </a:prstGeom>
          <a:noFill/>
        </p:spPr>
        <p:txBody>
          <a:bodyPr wrap="square" rtlCol="0">
            <a:spAutoFit/>
          </a:bodyPr>
          <a:lstStyle/>
          <a:p>
            <a:pPr>
              <a:defRPr/>
            </a:pPr>
            <a:r>
              <a:rPr lang="de-DE" sz="1100"/>
              <a:t>Alternativ kannst du auch diesen QR-Code nutzen.</a:t>
            </a:r>
            <a:endParaRPr/>
          </a:p>
        </p:txBody>
      </p:sp>
      <p:sp>
        <p:nvSpPr>
          <p:cNvPr id="14" name="Textfeld 13"/>
          <p:cNvSpPr txBox="1"/>
          <p:nvPr/>
        </p:nvSpPr>
        <p:spPr bwMode="auto">
          <a:xfrm>
            <a:off x="9462384" y="6591582"/>
            <a:ext cx="495202" cy="369332"/>
          </a:xfrm>
          <a:prstGeom prst="rect">
            <a:avLst/>
          </a:prstGeom>
          <a:noFill/>
        </p:spPr>
        <p:txBody>
          <a:bodyPr wrap="square" rtlCol="0">
            <a:spAutoFit/>
          </a:bodyPr>
          <a:lstStyle/>
          <a:p>
            <a:pPr algn="r">
              <a:defRPr/>
            </a:pPr>
            <a:r>
              <a:rPr lang="de-DE" b="1"/>
              <a:t>21</a:t>
            </a:r>
            <a:endParaRPr/>
          </a:p>
        </p:txBody>
      </p:sp>
      <p:pic>
        <p:nvPicPr>
          <p:cNvPr id="15" name="Grafik 14"/>
          <p:cNvPicPr>
            <a:picLocks noChangeAspect="1"/>
          </p:cNvPicPr>
          <p:nvPr/>
        </p:nvPicPr>
        <p:blipFill>
          <a:blip r:embed="rId8"/>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sp>
        <p:nvSpPr>
          <p:cNvPr id="3" name="Textfeld 2"/>
          <p:cNvSpPr txBox="1"/>
          <p:nvPr/>
        </p:nvSpPr>
        <p:spPr bwMode="auto">
          <a:xfrm>
            <a:off x="418366" y="1674246"/>
            <a:ext cx="9202846" cy="369332"/>
          </a:xfrm>
          <a:prstGeom prst="rect">
            <a:avLst/>
          </a:prstGeom>
          <a:noFill/>
        </p:spPr>
        <p:txBody>
          <a:bodyPr wrap="square" rtlCol="0">
            <a:spAutoFit/>
          </a:bodyPr>
          <a:lstStyle/>
          <a:p>
            <a:pPr>
              <a:defRPr/>
            </a:pPr>
            <a:r>
              <a:rPr lang="de-DE" b="1"/>
              <a:t>Nennt</a:t>
            </a:r>
            <a:r>
              <a:rPr lang="de-DE"/>
              <a:t> Ideen, wie das Versuchsvideo manipuliert worden sein könnte.</a:t>
            </a:r>
            <a:endParaRPr/>
          </a:p>
        </p:txBody>
      </p:sp>
      <p:sp>
        <p:nvSpPr>
          <p:cNvPr id="8" name="Textfeld 7"/>
          <p:cNvSpPr txBox="1"/>
          <p:nvPr/>
        </p:nvSpPr>
        <p:spPr bwMode="auto">
          <a:xfrm>
            <a:off x="418366" y="1352701"/>
            <a:ext cx="2550303" cy="369332"/>
          </a:xfrm>
          <a:prstGeom prst="rect">
            <a:avLst/>
          </a:prstGeom>
          <a:noFill/>
        </p:spPr>
        <p:txBody>
          <a:bodyPr wrap="square" rtlCol="0">
            <a:spAutoFit/>
          </a:bodyPr>
          <a:lstStyle/>
          <a:p>
            <a:pPr>
              <a:defRPr/>
            </a:pPr>
            <a:r>
              <a:rPr lang="de-DE" b="1"/>
              <a:t>Aufgabe 9)</a:t>
            </a:r>
            <a:endParaRPr/>
          </a:p>
        </p:txBody>
      </p:sp>
      <p:grpSp>
        <p:nvGrpSpPr>
          <p:cNvPr id="18" name="Gruppieren 17"/>
          <p:cNvGrpSpPr/>
          <p:nvPr/>
        </p:nvGrpSpPr>
        <p:grpSpPr bwMode="auto">
          <a:xfrm>
            <a:off x="506048" y="2365123"/>
            <a:ext cx="8046929" cy="3720229"/>
            <a:chOff x="5255712" y="2530258"/>
            <a:chExt cx="4283573" cy="3720229"/>
          </a:xfrm>
        </p:grpSpPr>
        <p:cxnSp>
          <p:nvCxnSpPr>
            <p:cNvPr id="20" name="Gerader Verbinder 19"/>
            <p:cNvCxnSpPr>
              <a:cxnSpLocks/>
            </p:cNvCxnSpPr>
            <p:nvPr/>
          </p:nvCxnSpPr>
          <p:spPr bwMode="auto">
            <a:xfrm>
              <a:off x="5255712" y="253025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5255712" y="306171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5255712" y="3593180"/>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5255712" y="4124641"/>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5255712" y="4656102"/>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a:cxnSpLocks/>
            </p:cNvCxnSpPr>
            <p:nvPr/>
          </p:nvCxnSpPr>
          <p:spPr bwMode="auto">
            <a:xfrm>
              <a:off x="5255712" y="5187563"/>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bwMode="auto">
            <a:xfrm>
              <a:off x="5255712" y="5719024"/>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a:cxnSpLocks/>
            </p:cNvCxnSpPr>
            <p:nvPr/>
          </p:nvCxnSpPr>
          <p:spPr bwMode="auto">
            <a:xfrm>
              <a:off x="5255712" y="6250487"/>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Grafik 29" descr="Fragen Silhouette">
            <a:hlinkClick r:id="rId3" action="ppaction://hlinksldjump"/>
          </p:cNvPr>
          <p:cNvPicPr>
            <a:picLocks noChangeAspect="1"/>
          </p:cNvPicPr>
          <p:nvPr/>
        </p:nvPicPr>
        <p:blipFill>
          <a:blip r:embed="rId4"/>
          <a:stretch/>
        </p:blipFill>
        <p:spPr bwMode="auto">
          <a:xfrm>
            <a:off x="8967593" y="5684960"/>
            <a:ext cx="914400" cy="914400"/>
          </a:xfrm>
          <a:prstGeom prst="rect">
            <a:avLst/>
          </a:prstGeom>
        </p:spPr>
      </p:pic>
      <p:sp>
        <p:nvSpPr>
          <p:cNvPr id="31" name="Textfeld 30"/>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32" name="Grafik 31" descr="Benutzer Silhouette"/>
          <p:cNvPicPr>
            <a:picLocks noChangeAspect="1"/>
          </p:cNvPicPr>
          <p:nvPr/>
        </p:nvPicPr>
        <p:blipFill>
          <a:blip r:embed="rId5"/>
          <a:stretch/>
        </p:blipFill>
        <p:spPr bwMode="auto">
          <a:xfrm>
            <a:off x="9149583" y="346917"/>
            <a:ext cx="736545" cy="736545"/>
          </a:xfrm>
          <a:prstGeom prst="rect">
            <a:avLst/>
          </a:prstGeom>
        </p:spPr>
      </p:pic>
      <p:sp>
        <p:nvSpPr>
          <p:cNvPr id="33" name="Textfeld 32"/>
          <p:cNvSpPr txBox="1"/>
          <p:nvPr/>
        </p:nvSpPr>
        <p:spPr bwMode="auto">
          <a:xfrm>
            <a:off x="9462384" y="6591582"/>
            <a:ext cx="495202" cy="369332"/>
          </a:xfrm>
          <a:prstGeom prst="rect">
            <a:avLst/>
          </a:prstGeom>
          <a:noFill/>
        </p:spPr>
        <p:txBody>
          <a:bodyPr wrap="square" rtlCol="0">
            <a:spAutoFit/>
          </a:bodyPr>
          <a:lstStyle/>
          <a:p>
            <a:pPr algn="r">
              <a:defRPr/>
            </a:pPr>
            <a:r>
              <a:rPr lang="de-DE" b="1"/>
              <a:t>22</a:t>
            </a:r>
            <a:endParaRPr/>
          </a:p>
        </p:txBody>
      </p:sp>
      <p:pic>
        <p:nvPicPr>
          <p:cNvPr id="34" name="Grafik 33"/>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 name="Textfeld 15"/>
          <p:cNvSpPr txBox="1"/>
          <p:nvPr/>
        </p:nvSpPr>
        <p:spPr bwMode="auto">
          <a:xfrm>
            <a:off x="1399476" y="255659"/>
            <a:ext cx="2889432" cy="830997"/>
          </a:xfrm>
          <a:prstGeom prst="rect">
            <a:avLst/>
          </a:prstGeom>
          <a:noFill/>
        </p:spPr>
        <p:txBody>
          <a:bodyPr wrap="square" rtlCol="0">
            <a:spAutoFit/>
          </a:bodyPr>
          <a:lstStyle/>
          <a:p>
            <a:pPr>
              <a:defRPr/>
            </a:pPr>
            <a:r>
              <a:rPr lang="de-DE" sz="4800" b="1">
                <a:solidFill>
                  <a:schemeClr val="tx1">
                    <a:lumMod val="95000"/>
                    <a:lumOff val="5000"/>
                  </a:schemeClr>
                </a:solidFill>
                <a:cs typeface="Arial"/>
              </a:rPr>
              <a:t>ANPASSEN</a:t>
            </a:r>
            <a:endParaRPr/>
          </a:p>
        </p:txBody>
      </p:sp>
      <p:pic>
        <p:nvPicPr>
          <p:cNvPr id="2" name="Grafik 1"/>
          <p:cNvPicPr>
            <a:picLocks noChangeAspect="1"/>
          </p:cNvPicPr>
          <p:nvPr/>
        </p:nvPicPr>
        <p:blipFill>
          <a:blip r:embed="rId2"/>
          <a:stretch/>
        </p:blipFill>
        <p:spPr bwMode="auto">
          <a:xfrm>
            <a:off x="418366" y="250411"/>
            <a:ext cx="1040898" cy="841492"/>
          </a:xfrm>
          <a:prstGeom prst="rect">
            <a:avLst/>
          </a:prstGeom>
        </p:spPr>
      </p:pic>
      <p:sp>
        <p:nvSpPr>
          <p:cNvPr id="3" name="Textfeld 2"/>
          <p:cNvSpPr txBox="1"/>
          <p:nvPr/>
        </p:nvSpPr>
        <p:spPr bwMode="auto">
          <a:xfrm>
            <a:off x="418366" y="1674246"/>
            <a:ext cx="9202846" cy="646331"/>
          </a:xfrm>
          <a:prstGeom prst="rect">
            <a:avLst/>
          </a:prstGeom>
          <a:noFill/>
        </p:spPr>
        <p:txBody>
          <a:bodyPr wrap="square" rtlCol="0">
            <a:spAutoFit/>
          </a:bodyPr>
          <a:lstStyle/>
          <a:p>
            <a:pPr>
              <a:defRPr/>
            </a:pPr>
            <a:r>
              <a:rPr lang="de-DE" b="1"/>
              <a:t>Untersucht</a:t>
            </a:r>
            <a:r>
              <a:rPr lang="de-DE"/>
              <a:t>, welche Elemente im Versuchsvideo für welche Form der von euch herausgearbeiteten Manipulation sprechen.</a:t>
            </a:r>
            <a:endParaRPr/>
          </a:p>
        </p:txBody>
      </p:sp>
      <p:sp>
        <p:nvSpPr>
          <p:cNvPr id="8" name="Textfeld 7"/>
          <p:cNvSpPr txBox="1"/>
          <p:nvPr/>
        </p:nvSpPr>
        <p:spPr bwMode="auto">
          <a:xfrm>
            <a:off x="418366" y="1352701"/>
            <a:ext cx="2550303" cy="369332"/>
          </a:xfrm>
          <a:prstGeom prst="rect">
            <a:avLst/>
          </a:prstGeom>
          <a:noFill/>
        </p:spPr>
        <p:txBody>
          <a:bodyPr wrap="square" rtlCol="0">
            <a:spAutoFit/>
          </a:bodyPr>
          <a:lstStyle/>
          <a:p>
            <a:pPr>
              <a:defRPr/>
            </a:pPr>
            <a:r>
              <a:rPr lang="de-DE" b="1"/>
              <a:t>Aufgabe 10)</a:t>
            </a:r>
            <a:endParaRPr lang="de-DE" b="1"/>
          </a:p>
        </p:txBody>
      </p:sp>
      <p:cxnSp>
        <p:nvCxnSpPr>
          <p:cNvPr id="20" name="Gerader Verbinder 19"/>
          <p:cNvCxnSpPr>
            <a:cxnSpLocks/>
          </p:cNvCxnSpPr>
          <p:nvPr/>
        </p:nvCxnSpPr>
        <p:spPr bwMode="auto">
          <a:xfrm>
            <a:off x="468470" y="2677309"/>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468470" y="3208769"/>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468470" y="3740231"/>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468470" y="4271692"/>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468470" y="4803153"/>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a:cxnSpLocks/>
          </p:cNvCxnSpPr>
          <p:nvPr/>
        </p:nvCxnSpPr>
        <p:spPr bwMode="auto">
          <a:xfrm>
            <a:off x="468470" y="5334614"/>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bwMode="auto">
          <a:xfrm>
            <a:off x="468470" y="5866075"/>
            <a:ext cx="8046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Grafik 29" descr="Fragen Silhouette">
            <a:hlinkClick r:id="rId3" action="ppaction://hlinksldjump"/>
          </p:cNvPr>
          <p:cNvPicPr>
            <a:picLocks noChangeAspect="1"/>
          </p:cNvPicPr>
          <p:nvPr/>
        </p:nvPicPr>
        <p:blipFill>
          <a:blip r:embed="rId4"/>
          <a:stretch/>
        </p:blipFill>
        <p:spPr bwMode="auto">
          <a:xfrm>
            <a:off x="8967593" y="5684960"/>
            <a:ext cx="914400" cy="914400"/>
          </a:xfrm>
          <a:prstGeom prst="rect">
            <a:avLst/>
          </a:prstGeom>
        </p:spPr>
      </p:pic>
      <p:sp>
        <p:nvSpPr>
          <p:cNvPr id="31" name="Textfeld 30"/>
          <p:cNvSpPr txBox="1"/>
          <p:nvPr/>
        </p:nvSpPr>
        <p:spPr bwMode="auto">
          <a:xfrm>
            <a:off x="6625013" y="355130"/>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Auswertung</a:t>
            </a:r>
            <a:endParaRPr/>
          </a:p>
        </p:txBody>
      </p:sp>
      <p:pic>
        <p:nvPicPr>
          <p:cNvPr id="32" name="Grafik 31" descr="Benutzer Silhouette"/>
          <p:cNvPicPr>
            <a:picLocks noChangeAspect="1"/>
          </p:cNvPicPr>
          <p:nvPr/>
        </p:nvPicPr>
        <p:blipFill>
          <a:blip r:embed="rId5"/>
          <a:stretch/>
        </p:blipFill>
        <p:spPr bwMode="auto">
          <a:xfrm>
            <a:off x="9149583" y="346917"/>
            <a:ext cx="736545" cy="736545"/>
          </a:xfrm>
          <a:prstGeom prst="rect">
            <a:avLst/>
          </a:prstGeom>
        </p:spPr>
      </p:pic>
      <p:grpSp>
        <p:nvGrpSpPr>
          <p:cNvPr id="6" name="Gruppieren 5"/>
          <p:cNvGrpSpPr/>
          <p:nvPr/>
        </p:nvGrpSpPr>
        <p:grpSpPr bwMode="auto">
          <a:xfrm>
            <a:off x="432674" y="5980875"/>
            <a:ext cx="4489270" cy="646331"/>
            <a:chOff x="3676908" y="5980875"/>
            <a:chExt cx="4489270" cy="646331"/>
          </a:xfrm>
        </p:grpSpPr>
        <p:sp>
          <p:nvSpPr>
            <p:cNvPr id="34" name="Textfeld 33">
              <a:hlinkClick r:id="rId6" action="ppaction://hlinksldjump"/>
            </p:cNvPr>
            <p:cNvSpPr txBox="1"/>
            <p:nvPr/>
          </p:nvSpPr>
          <p:spPr bwMode="auto">
            <a:xfrm>
              <a:off x="4288908" y="5980875"/>
              <a:ext cx="3877270" cy="646331"/>
            </a:xfrm>
            <a:prstGeom prst="rect">
              <a:avLst/>
            </a:prstGeom>
            <a:noFill/>
          </p:spPr>
          <p:txBody>
            <a:bodyPr wrap="square" rtlCol="0">
              <a:spAutoFit/>
            </a:bodyPr>
            <a:lstStyle/>
            <a:p>
              <a:pPr>
                <a:defRPr/>
              </a:pPr>
              <a:r>
                <a:rPr lang="de-DE"/>
                <a:t>Hier geht‘s nochmal </a:t>
              </a:r>
              <a:endParaRPr/>
            </a:p>
            <a:p>
              <a:pPr>
                <a:defRPr/>
              </a:pPr>
              <a:r>
                <a:rPr lang="de-DE"/>
                <a:t>zurück zum zweiten Versuchsvideo.</a:t>
              </a:r>
              <a:endParaRPr/>
            </a:p>
          </p:txBody>
        </p:sp>
        <p:pic>
          <p:nvPicPr>
            <p:cNvPr id="35" name="Grafik 34" descr="Pfeil mit einer Linie: Leichte Kurve mit einfarbiger Füllung">
              <a:hlinkClick r:id="rId6" action="ppaction://hlinksldjump"/>
            </p:cNvPr>
            <p:cNvPicPr>
              <a:picLocks noChangeAspect="1"/>
            </p:cNvPicPr>
            <p:nvPr/>
          </p:nvPicPr>
          <p:blipFill>
            <a:blip r:embed="rId7"/>
            <a:stretch/>
          </p:blipFill>
          <p:spPr bwMode="auto">
            <a:xfrm flipH="1">
              <a:off x="3676908" y="5998040"/>
              <a:ext cx="612000" cy="612000"/>
            </a:xfrm>
            <a:prstGeom prst="rect">
              <a:avLst/>
            </a:prstGeom>
          </p:spPr>
        </p:pic>
      </p:grpSp>
      <p:sp>
        <p:nvSpPr>
          <p:cNvPr id="27" name="Textfeld 26"/>
          <p:cNvSpPr txBox="1"/>
          <p:nvPr/>
        </p:nvSpPr>
        <p:spPr bwMode="auto">
          <a:xfrm>
            <a:off x="9462384" y="6591582"/>
            <a:ext cx="495202" cy="369332"/>
          </a:xfrm>
          <a:prstGeom prst="rect">
            <a:avLst/>
          </a:prstGeom>
          <a:noFill/>
        </p:spPr>
        <p:txBody>
          <a:bodyPr wrap="square" rtlCol="0">
            <a:spAutoFit/>
          </a:bodyPr>
          <a:lstStyle/>
          <a:p>
            <a:pPr algn="r">
              <a:defRPr/>
            </a:pPr>
            <a:r>
              <a:rPr lang="de-DE" b="1"/>
              <a:t>23</a:t>
            </a:r>
            <a:endParaRPr/>
          </a:p>
        </p:txBody>
      </p:sp>
      <p:pic>
        <p:nvPicPr>
          <p:cNvPr id="33" name="Grafik 32"/>
          <p:cNvPicPr>
            <a:picLocks noChangeAspect="1"/>
          </p:cNvPicPr>
          <p:nvPr/>
        </p:nvPicPr>
        <p:blipFill>
          <a:blip r:embed="rId8"/>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1590330" y="1366675"/>
            <a:ext cx="6725341" cy="923330"/>
          </a:xfrm>
          <a:prstGeom prst="rect">
            <a:avLst/>
          </a:prstGeom>
          <a:noFill/>
        </p:spPr>
        <p:txBody>
          <a:bodyPr wrap="square" rtlCol="0">
            <a:spAutoFit/>
          </a:bodyPr>
          <a:lstStyle/>
          <a:p>
            <a:pPr>
              <a:defRPr/>
            </a:pPr>
            <a:r>
              <a:rPr lang="de-DE"/>
              <a:t>Nun sollt ihr einmal in die Rolle der Filmemacher schlüpfen! </a:t>
            </a:r>
            <a:endParaRPr/>
          </a:p>
          <a:p>
            <a:pPr>
              <a:defRPr/>
            </a:pPr>
            <a:r>
              <a:rPr lang="de-DE"/>
              <a:t>— Erstellt ein </a:t>
            </a:r>
            <a:r>
              <a:rPr lang="de-DE" b="1" i="1"/>
              <a:t>eigenes Erklärvideo zu dem Brausetablettenversuch</a:t>
            </a:r>
            <a:r>
              <a:rPr lang="de-DE"/>
              <a:t>!</a:t>
            </a:r>
            <a:endParaRPr/>
          </a:p>
          <a:p>
            <a:pPr>
              <a:defRPr/>
            </a:pPr>
            <a:r>
              <a:rPr lang="de-DE"/>
              <a:t>Doch bevor es losgehen kann, noch ein paar Überlegungen vorab.</a:t>
            </a:r>
            <a:endParaRPr/>
          </a:p>
        </p:txBody>
      </p:sp>
      <p:sp>
        <p:nvSpPr>
          <p:cNvPr id="3" name="Denkblase: wolkenförmig 2"/>
          <p:cNvSpPr/>
          <p:nvPr/>
        </p:nvSpPr>
        <p:spPr bwMode="auto">
          <a:xfrm>
            <a:off x="5494397" y="2745860"/>
            <a:ext cx="3219845" cy="1876143"/>
          </a:xfrm>
          <a:prstGeom prst="cloudCallout">
            <a:avLst>
              <a:gd name="adj1" fmla="val -52030"/>
              <a:gd name="adj2" fmla="val 616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Und was unterscheidet ein Erklärvideo von einem Versuchsvideo?</a:t>
            </a:r>
            <a:endParaRPr/>
          </a:p>
        </p:txBody>
      </p:sp>
      <p:sp>
        <p:nvSpPr>
          <p:cNvPr id="13" name="Denkblase: wolkenförmig 12"/>
          <p:cNvSpPr/>
          <p:nvPr/>
        </p:nvSpPr>
        <p:spPr bwMode="auto">
          <a:xfrm flipH="1">
            <a:off x="1966586" y="4535209"/>
            <a:ext cx="3527810" cy="1676136"/>
          </a:xfrm>
          <a:prstGeom prst="cloudCallout">
            <a:avLst>
              <a:gd name="adj1" fmla="val -52030"/>
              <a:gd name="adj2" fmla="val 616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Worauf muss man folglich bei der Erstellung eines Erklärvideos achten? </a:t>
            </a:r>
            <a:endParaRPr/>
          </a:p>
        </p:txBody>
      </p:sp>
      <p:sp>
        <p:nvSpPr>
          <p:cNvPr id="14" name="Denkblase: wolkenförmig 13"/>
          <p:cNvSpPr/>
          <p:nvPr/>
        </p:nvSpPr>
        <p:spPr bwMode="auto">
          <a:xfrm flipH="1">
            <a:off x="885258" y="2637558"/>
            <a:ext cx="3219845" cy="1550098"/>
          </a:xfrm>
          <a:prstGeom prst="cloudCallout">
            <a:avLst>
              <a:gd name="adj1" fmla="val -52030"/>
              <a:gd name="adj2" fmla="val 616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ea typeface="Malgun Gothic"/>
                <a:cs typeface="Dreaming Outloud Pro"/>
              </a:rPr>
              <a:t>Was zeichnet gute Erklärvideos überhaupt aus? </a:t>
            </a:r>
            <a:endParaRPr/>
          </a:p>
        </p:txBody>
      </p:sp>
      <p:grpSp>
        <p:nvGrpSpPr>
          <p:cNvPr id="10" name="Gruppieren 9"/>
          <p:cNvGrpSpPr/>
          <p:nvPr/>
        </p:nvGrpSpPr>
        <p:grpSpPr bwMode="auto">
          <a:xfrm>
            <a:off x="0" y="125260"/>
            <a:ext cx="9906000" cy="6732740"/>
            <a:chOff x="0" y="125260"/>
            <a:chExt cx="9906000" cy="6732740"/>
          </a:xfrm>
        </p:grpSpPr>
        <p:grpSp>
          <p:nvGrpSpPr>
            <p:cNvPr id="9" name="Gruppieren 8"/>
            <p:cNvGrpSpPr/>
            <p:nvPr/>
          </p:nvGrpSpPr>
          <p:grpSpPr bwMode="auto">
            <a:xfrm>
              <a:off x="0" y="125260"/>
              <a:ext cx="9906000" cy="6732740"/>
              <a:chOff x="0" y="125260"/>
              <a:chExt cx="9906000" cy="6732740"/>
            </a:xfrm>
          </p:grpSpPr>
          <p:sp>
            <p:nvSpPr>
              <p:cNvPr id="20" name="Rechteck 19"/>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23" name="Gruppieren 22"/>
              <p:cNvGrpSpPr/>
              <p:nvPr/>
            </p:nvGrpSpPr>
            <p:grpSpPr bwMode="auto">
              <a:xfrm>
                <a:off x="418364" y="125260"/>
                <a:ext cx="4153635" cy="1102290"/>
                <a:chOff x="3017729" y="125260"/>
                <a:chExt cx="3870541" cy="1102290"/>
              </a:xfrm>
            </p:grpSpPr>
            <p:sp>
              <p:nvSpPr>
                <p:cNvPr id="25" name="Rechteck 24"/>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Textfeld 25"/>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grpSp>
        <p:pic>
          <p:nvPicPr>
            <p:cNvPr id="8" name="Grafik 7"/>
            <p:cNvPicPr>
              <a:picLocks noChangeAspect="1"/>
            </p:cNvPicPr>
            <p:nvPr/>
          </p:nvPicPr>
          <p:blipFill>
            <a:blip r:embed="rId2"/>
            <a:stretch/>
          </p:blipFill>
          <p:spPr bwMode="auto">
            <a:xfrm>
              <a:off x="418365" y="253759"/>
              <a:ext cx="1072232" cy="843328"/>
            </a:xfrm>
            <a:prstGeom prst="rect">
              <a:avLst/>
            </a:prstGeom>
          </p:spPr>
        </p:pic>
      </p:grpSp>
      <p:sp>
        <p:nvSpPr>
          <p:cNvPr id="15" name="Textfeld 14"/>
          <p:cNvSpPr txBox="1"/>
          <p:nvPr/>
        </p:nvSpPr>
        <p:spPr bwMode="auto">
          <a:xfrm>
            <a:off x="9462384" y="6591582"/>
            <a:ext cx="495202" cy="369332"/>
          </a:xfrm>
          <a:prstGeom prst="rect">
            <a:avLst/>
          </a:prstGeom>
          <a:noFill/>
        </p:spPr>
        <p:txBody>
          <a:bodyPr wrap="square" rtlCol="0">
            <a:spAutoFit/>
          </a:bodyPr>
          <a:lstStyle/>
          <a:p>
            <a:pPr algn="r">
              <a:defRPr/>
            </a:pPr>
            <a:r>
              <a:rPr lang="de-DE" b="1"/>
              <a:t>24</a:t>
            </a:r>
            <a:endParaRPr/>
          </a:p>
        </p:txBody>
      </p:sp>
      <p:pic>
        <p:nvPicPr>
          <p:cNvPr id="16" name="Grafik 15"/>
          <p:cNvPicPr>
            <a:picLocks noChangeAspect="1"/>
          </p:cNvPicPr>
          <p:nvPr/>
        </p:nvPicPr>
        <p:blipFill>
          <a:blip r:embed="rId3"/>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418364" y="1303168"/>
            <a:ext cx="9364461" cy="4955203"/>
          </a:xfrm>
          <a:prstGeom prst="rect">
            <a:avLst/>
          </a:prstGeom>
          <a:noFill/>
        </p:spPr>
        <p:txBody>
          <a:bodyPr wrap="square" rtlCol="0">
            <a:spAutoFit/>
          </a:bodyPr>
          <a:lstStyle/>
          <a:p>
            <a:pPr>
              <a:defRPr/>
            </a:pPr>
            <a:r>
              <a:rPr lang="de-DE" sz="1700"/>
              <a:t>Während es bei der Erstellung von Versuchsvideos vor allem um das Abfilmen eines Versuches und den Überlegungen zu Kameraeinstellung und die spätere Bearbeitung des Videos geht,</a:t>
            </a:r>
            <a:endParaRPr/>
          </a:p>
          <a:p>
            <a:pPr>
              <a:defRPr/>
            </a:pPr>
            <a:r>
              <a:rPr lang="de-DE" sz="1700"/>
              <a:t>geht es bei einem </a:t>
            </a:r>
            <a:r>
              <a:rPr lang="de-DE" sz="1700" b="1" i="1"/>
              <a:t>Erklärvideo</a:t>
            </a:r>
            <a:r>
              <a:rPr lang="de-DE" sz="1700"/>
              <a:t> darum, die </a:t>
            </a:r>
            <a:r>
              <a:rPr lang="de-DE" sz="1700" b="1" i="1"/>
              <a:t>wesentlichen Inhalte </a:t>
            </a:r>
            <a:r>
              <a:rPr lang="de-DE" sz="1700"/>
              <a:t>eines Themas möglichst </a:t>
            </a:r>
            <a:r>
              <a:rPr lang="de-DE" sz="1700" b="1" i="1"/>
              <a:t>kurz </a:t>
            </a:r>
            <a:r>
              <a:rPr lang="de-DE" sz="1700"/>
              <a:t>und</a:t>
            </a:r>
            <a:r>
              <a:rPr lang="de-DE" sz="1700" b="1" i="1"/>
              <a:t> präzise</a:t>
            </a:r>
            <a:r>
              <a:rPr lang="de-DE" sz="1700"/>
              <a:t>, aber dennoch </a:t>
            </a:r>
            <a:r>
              <a:rPr lang="de-DE" sz="1700" b="1" i="1"/>
              <a:t>anschaulich </a:t>
            </a:r>
            <a:r>
              <a:rPr lang="de-DE" sz="1700"/>
              <a:t>und</a:t>
            </a:r>
            <a:r>
              <a:rPr lang="de-DE" sz="1700" b="1" i="1"/>
              <a:t> verständlich</a:t>
            </a:r>
            <a:r>
              <a:rPr lang="de-DE" sz="1700"/>
              <a:t> zu </a:t>
            </a:r>
            <a:r>
              <a:rPr lang="de-DE" sz="1700" b="1" i="1"/>
              <a:t>erklären</a:t>
            </a:r>
            <a:r>
              <a:rPr lang="de-DE" sz="1700"/>
              <a:t>. </a:t>
            </a:r>
            <a:endParaRPr/>
          </a:p>
          <a:p>
            <a:pPr>
              <a:defRPr/>
            </a:pPr>
            <a:endParaRPr lang="de-DE" sz="1700"/>
          </a:p>
          <a:p>
            <a:pPr>
              <a:defRPr/>
            </a:pPr>
            <a:r>
              <a:rPr lang="de-DE" sz="1700" b="1" u="sng"/>
              <a:t>Merkmale guter Erklärvideos:</a:t>
            </a:r>
            <a:endParaRPr/>
          </a:p>
          <a:p>
            <a:pPr>
              <a:defRPr/>
            </a:pPr>
            <a:endParaRPr lang="de-DE" sz="1000" b="1"/>
          </a:p>
          <a:p>
            <a:pPr marL="342900" indent="-342900">
              <a:buFont typeface="+mj-lt"/>
              <a:buAutoNum type="arabicPeriod"/>
              <a:defRPr/>
            </a:pPr>
            <a:r>
              <a:rPr lang="de-DE" sz="1700" b="1" u="sng"/>
              <a:t>Richtigkeit:</a:t>
            </a:r>
            <a:r>
              <a:rPr lang="de-DE" sz="1700" b="1"/>
              <a:t> </a:t>
            </a:r>
            <a:r>
              <a:rPr lang="de-DE" sz="1700"/>
              <a:t>Das </a:t>
            </a:r>
            <a:r>
              <a:rPr lang="de-DE" sz="1700" i="1"/>
              <a:t>Gezeigte und Gesprochene </a:t>
            </a:r>
            <a:r>
              <a:rPr lang="de-DE" sz="1700"/>
              <a:t>sind stets (fachlich) </a:t>
            </a:r>
            <a:r>
              <a:rPr lang="de-DE" sz="1700" i="1"/>
              <a:t>korrekt</a:t>
            </a:r>
            <a:r>
              <a:rPr lang="de-DE" sz="1700"/>
              <a:t>, insbesondere werden </a:t>
            </a:r>
            <a:r>
              <a:rPr lang="de-DE" sz="1700" i="1"/>
              <a:t>Fachbegriffe</a:t>
            </a:r>
            <a:r>
              <a:rPr lang="de-DE" sz="1700"/>
              <a:t> genannt und korrekt verwendet.</a:t>
            </a:r>
            <a:endParaRPr/>
          </a:p>
          <a:p>
            <a:pPr marL="342900" indent="-342900">
              <a:buFont typeface="+mj-lt"/>
              <a:buAutoNum type="arabicPeriod"/>
              <a:defRPr/>
            </a:pPr>
            <a:r>
              <a:rPr lang="de-DE" sz="1700" b="1" u="sng"/>
              <a:t>Informationsgehalt:</a:t>
            </a:r>
            <a:r>
              <a:rPr lang="de-DE" sz="1700" b="1"/>
              <a:t> </a:t>
            </a:r>
            <a:r>
              <a:rPr lang="de-DE" sz="1700"/>
              <a:t>Es wird sich auf die </a:t>
            </a:r>
            <a:r>
              <a:rPr lang="de-DE" sz="1700" i="1"/>
              <a:t>wesentlichen Grundlagen</a:t>
            </a:r>
            <a:r>
              <a:rPr lang="de-DE" sz="1700"/>
              <a:t> des Themas </a:t>
            </a:r>
            <a:r>
              <a:rPr lang="de-DE" sz="1700" i="1"/>
              <a:t>beschränkt</a:t>
            </a:r>
            <a:r>
              <a:rPr lang="de-DE" sz="1700"/>
              <a:t>. </a:t>
            </a:r>
            <a:br>
              <a:rPr lang="de-DE" sz="1700"/>
            </a:br>
            <a:r>
              <a:rPr lang="de-DE" sz="1700"/>
              <a:t>Die Inhalte und der Schwierigkeitsgrad des Videos sind </a:t>
            </a:r>
            <a:r>
              <a:rPr lang="de-DE" sz="1700" i="1"/>
              <a:t>auf die Zielgruppe abgestimmt</a:t>
            </a:r>
            <a:r>
              <a:rPr lang="de-DE" sz="1700"/>
              <a:t>.</a:t>
            </a:r>
            <a:endParaRPr/>
          </a:p>
          <a:p>
            <a:pPr marL="342900" indent="-342900">
              <a:buFont typeface="+mj-lt"/>
              <a:buAutoNum type="arabicPeriod"/>
              <a:defRPr/>
            </a:pPr>
            <a:r>
              <a:rPr lang="de-DE" sz="1700" b="1" u="sng"/>
              <a:t>Vollständigkeit:</a:t>
            </a:r>
            <a:r>
              <a:rPr lang="de-DE" sz="1700"/>
              <a:t> Es werden </a:t>
            </a:r>
            <a:r>
              <a:rPr lang="de-DE" sz="1700" i="1"/>
              <a:t>alle</a:t>
            </a:r>
            <a:r>
              <a:rPr lang="de-DE" sz="1700"/>
              <a:t> für die Erschließung des Themas </a:t>
            </a:r>
            <a:r>
              <a:rPr lang="de-DE" sz="1700" i="1"/>
              <a:t>relevanten Inhalte</a:t>
            </a:r>
            <a:r>
              <a:rPr lang="de-DE" sz="1700"/>
              <a:t> erläutert.</a:t>
            </a:r>
            <a:endParaRPr/>
          </a:p>
          <a:p>
            <a:pPr marL="342900" indent="-342900">
              <a:buFont typeface="+mj-lt"/>
              <a:buAutoNum type="arabicPeriod"/>
              <a:defRPr/>
            </a:pPr>
            <a:r>
              <a:rPr lang="de-DE" sz="1700" b="1" u="sng"/>
              <a:t>Anschaulichkeit:</a:t>
            </a:r>
            <a:r>
              <a:rPr lang="de-DE" sz="1700"/>
              <a:t> Das </a:t>
            </a:r>
            <a:r>
              <a:rPr lang="de-DE" sz="1700" i="1"/>
              <a:t>Gezeigte</a:t>
            </a:r>
            <a:r>
              <a:rPr lang="de-DE" sz="1700"/>
              <a:t> und </a:t>
            </a:r>
            <a:r>
              <a:rPr lang="de-DE" sz="1700" i="1"/>
              <a:t>Gesprochene</a:t>
            </a:r>
            <a:r>
              <a:rPr lang="de-DE" sz="1700"/>
              <a:t> sind gut </a:t>
            </a:r>
            <a:r>
              <a:rPr lang="de-DE" sz="1700" i="1"/>
              <a:t>aufeinander abgestimmt</a:t>
            </a:r>
            <a:r>
              <a:rPr lang="de-DE" sz="1700"/>
              <a:t>. </a:t>
            </a:r>
            <a:br>
              <a:rPr lang="de-DE" sz="1700"/>
            </a:br>
            <a:r>
              <a:rPr lang="de-DE" sz="1700"/>
              <a:t>Durch </a:t>
            </a:r>
            <a:r>
              <a:rPr lang="de-DE" sz="1700" i="1"/>
              <a:t>anschauliches Material</a:t>
            </a:r>
            <a:r>
              <a:rPr lang="de-DE" sz="1700"/>
              <a:t> (z.B. Tabellen, Bilder, etc.) werden die Erklärungen unterstützt.</a:t>
            </a:r>
            <a:endParaRPr/>
          </a:p>
          <a:p>
            <a:pPr marL="342900" indent="-342900">
              <a:buFont typeface="+mj-lt"/>
              <a:buAutoNum type="arabicPeriod"/>
              <a:defRPr/>
            </a:pPr>
            <a:r>
              <a:rPr lang="de-DE" sz="1700" b="1" u="sng"/>
              <a:t>Verständlichkeit:</a:t>
            </a:r>
            <a:r>
              <a:rPr lang="de-DE" sz="1700" b="1"/>
              <a:t> </a:t>
            </a:r>
            <a:r>
              <a:rPr lang="de-DE" sz="1700"/>
              <a:t>Die </a:t>
            </a:r>
            <a:r>
              <a:rPr lang="de-DE" sz="1700" i="1"/>
              <a:t>Sprache</a:t>
            </a:r>
            <a:r>
              <a:rPr lang="de-DE" sz="1700"/>
              <a:t> ist </a:t>
            </a:r>
            <a:r>
              <a:rPr lang="de-DE" sz="1700" i="1"/>
              <a:t>gut verständlich</a:t>
            </a:r>
            <a:r>
              <a:rPr lang="de-DE" sz="1700"/>
              <a:t>. Die </a:t>
            </a:r>
            <a:r>
              <a:rPr lang="de-DE" sz="1700" i="1"/>
              <a:t>Stimme</a:t>
            </a:r>
            <a:r>
              <a:rPr lang="de-DE" sz="1700"/>
              <a:t> der sprechenden Person ist </a:t>
            </a:r>
            <a:r>
              <a:rPr lang="de-DE" sz="1700" i="1"/>
              <a:t>deutlich </a:t>
            </a:r>
            <a:r>
              <a:rPr lang="de-DE" sz="1700"/>
              <a:t>und</a:t>
            </a:r>
            <a:r>
              <a:rPr lang="de-DE" sz="1700" i="1"/>
              <a:t> lebendig. </a:t>
            </a:r>
            <a:r>
              <a:rPr lang="de-DE" sz="1700"/>
              <a:t>Die Erklärungen erfolgen in einem </a:t>
            </a:r>
            <a:r>
              <a:rPr lang="de-DE" sz="1700" i="1"/>
              <a:t>angemessenen Tempo </a:t>
            </a:r>
            <a:r>
              <a:rPr lang="de-DE" sz="1700"/>
              <a:t>und nicht zu schnell.</a:t>
            </a:r>
            <a:endParaRPr/>
          </a:p>
          <a:p>
            <a:pPr marL="342900" indent="-342900">
              <a:buFont typeface="+mj-lt"/>
              <a:buAutoNum type="arabicPeriod"/>
              <a:defRPr/>
            </a:pPr>
            <a:r>
              <a:rPr lang="de-DE" sz="1700" b="1" u="sng"/>
              <a:t>Strukturierter Aufbau:</a:t>
            </a:r>
            <a:r>
              <a:rPr lang="de-DE" sz="1700"/>
              <a:t> Das </a:t>
            </a:r>
            <a:r>
              <a:rPr lang="de-DE" sz="1700" i="1"/>
              <a:t>Thema</a:t>
            </a:r>
            <a:r>
              <a:rPr lang="de-DE" sz="1700"/>
              <a:t> des Videos wird direkt </a:t>
            </a:r>
            <a:r>
              <a:rPr lang="de-DE" sz="1700" i="1"/>
              <a:t>zu Beginn deutlich</a:t>
            </a:r>
            <a:r>
              <a:rPr lang="de-DE" sz="1700"/>
              <a:t>. Die </a:t>
            </a:r>
            <a:r>
              <a:rPr lang="de-DE" sz="1700" i="1"/>
              <a:t>Gedankenschritte</a:t>
            </a:r>
            <a:r>
              <a:rPr lang="de-DE" sz="1700"/>
              <a:t> sind </a:t>
            </a:r>
            <a:r>
              <a:rPr lang="de-DE" sz="1700" i="1"/>
              <a:t>nachvollziehbar</a:t>
            </a:r>
            <a:r>
              <a:rPr lang="de-DE" sz="1700"/>
              <a:t> und </a:t>
            </a:r>
            <a:r>
              <a:rPr lang="de-DE" sz="1700" i="1"/>
              <a:t>verständlich</a:t>
            </a:r>
            <a:r>
              <a:rPr lang="de-DE" sz="1700"/>
              <a:t>. Besonders </a:t>
            </a:r>
            <a:r>
              <a:rPr lang="de-DE" sz="1700" i="1"/>
              <a:t>schwierige Inhalte</a:t>
            </a:r>
            <a:r>
              <a:rPr lang="de-DE" sz="1700"/>
              <a:t> werden </a:t>
            </a:r>
            <a:r>
              <a:rPr lang="de-DE" sz="1700" i="1"/>
              <a:t>wiederholt</a:t>
            </a:r>
            <a:r>
              <a:rPr lang="de-DE" sz="1700"/>
              <a:t> bzw. </a:t>
            </a:r>
            <a:r>
              <a:rPr lang="de-DE" sz="1700" i="1"/>
              <a:t>zusammengefasst</a:t>
            </a:r>
            <a:r>
              <a:rPr lang="de-DE" sz="1700"/>
              <a:t>. Die </a:t>
            </a:r>
            <a:r>
              <a:rPr lang="de-DE" sz="1700" i="1"/>
              <a:t>Gesamtlänge</a:t>
            </a:r>
            <a:r>
              <a:rPr lang="de-DE" sz="1700"/>
              <a:t> des Videos ist </a:t>
            </a:r>
            <a:r>
              <a:rPr lang="de-DE" sz="1700" i="1"/>
              <a:t>angemessen</a:t>
            </a:r>
            <a:r>
              <a:rPr lang="de-DE" sz="1700"/>
              <a:t>.</a:t>
            </a:r>
            <a:endParaRPr/>
          </a:p>
        </p:txBody>
      </p:sp>
      <p:grpSp>
        <p:nvGrpSpPr>
          <p:cNvPr id="10" name="Gruppieren 9"/>
          <p:cNvGrpSpPr/>
          <p:nvPr/>
        </p:nvGrpSpPr>
        <p:grpSpPr bwMode="auto">
          <a:xfrm>
            <a:off x="0" y="125260"/>
            <a:ext cx="9906000" cy="6732740"/>
            <a:chOff x="0" y="125260"/>
            <a:chExt cx="9906000" cy="6732740"/>
          </a:xfrm>
        </p:grpSpPr>
        <p:grpSp>
          <p:nvGrpSpPr>
            <p:cNvPr id="9" name="Gruppieren 8"/>
            <p:cNvGrpSpPr/>
            <p:nvPr/>
          </p:nvGrpSpPr>
          <p:grpSpPr bwMode="auto">
            <a:xfrm>
              <a:off x="0" y="125260"/>
              <a:ext cx="9906000" cy="6732740"/>
              <a:chOff x="0" y="125260"/>
              <a:chExt cx="9906000" cy="6732740"/>
            </a:xfrm>
          </p:grpSpPr>
          <p:sp>
            <p:nvSpPr>
              <p:cNvPr id="20" name="Rechteck 19"/>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23" name="Gruppieren 22"/>
              <p:cNvGrpSpPr/>
              <p:nvPr/>
            </p:nvGrpSpPr>
            <p:grpSpPr bwMode="auto">
              <a:xfrm>
                <a:off x="418364" y="125260"/>
                <a:ext cx="4153635" cy="1102290"/>
                <a:chOff x="3017729" y="125260"/>
                <a:chExt cx="3870541" cy="1102290"/>
              </a:xfrm>
            </p:grpSpPr>
            <p:sp>
              <p:nvSpPr>
                <p:cNvPr id="25" name="Rechteck 24"/>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Textfeld 25"/>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grpSp>
        <p:pic>
          <p:nvPicPr>
            <p:cNvPr id="8" name="Grafik 7"/>
            <p:cNvPicPr>
              <a:picLocks noChangeAspect="1"/>
            </p:cNvPicPr>
            <p:nvPr/>
          </p:nvPicPr>
          <p:blipFill>
            <a:blip r:embed="rId2"/>
            <a:stretch/>
          </p:blipFill>
          <p:spPr bwMode="auto">
            <a:xfrm>
              <a:off x="418365" y="253759"/>
              <a:ext cx="1072232" cy="843328"/>
            </a:xfrm>
            <a:prstGeom prst="rect">
              <a:avLst/>
            </a:prstGeom>
          </p:spPr>
        </p:pic>
      </p:grpSp>
      <p:sp>
        <p:nvSpPr>
          <p:cNvPr id="15" name="Textfeld 14"/>
          <p:cNvSpPr txBox="1"/>
          <p:nvPr/>
        </p:nvSpPr>
        <p:spPr bwMode="auto">
          <a:xfrm>
            <a:off x="9410798" y="6591582"/>
            <a:ext cx="495202" cy="369332"/>
          </a:xfrm>
          <a:prstGeom prst="rect">
            <a:avLst/>
          </a:prstGeom>
          <a:noFill/>
        </p:spPr>
        <p:txBody>
          <a:bodyPr wrap="square" rtlCol="0">
            <a:spAutoFit/>
          </a:bodyPr>
          <a:lstStyle/>
          <a:p>
            <a:pPr algn="r">
              <a:defRPr/>
            </a:pPr>
            <a:r>
              <a:rPr lang="de-DE" b="1"/>
              <a:t>25</a:t>
            </a:r>
            <a:endParaRPr/>
          </a:p>
        </p:txBody>
      </p:sp>
      <p:sp>
        <p:nvSpPr>
          <p:cNvPr id="16" name="Textfeld 1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Erklärvideos</a:t>
            </a:r>
            <a:endParaRPr/>
          </a:p>
        </p:txBody>
      </p:sp>
      <p:pic>
        <p:nvPicPr>
          <p:cNvPr id="17" name="Grafik 16" descr="Benutzer Silhouette"/>
          <p:cNvPicPr>
            <a:picLocks noChangeAspect="1"/>
          </p:cNvPicPr>
          <p:nvPr/>
        </p:nvPicPr>
        <p:blipFill>
          <a:blip r:embed="rId3"/>
          <a:stretch/>
        </p:blipFill>
        <p:spPr bwMode="auto">
          <a:xfrm>
            <a:off x="9260505" y="408037"/>
            <a:ext cx="522320" cy="522320"/>
          </a:xfrm>
          <a:prstGeom prst="rect">
            <a:avLst/>
          </a:prstGeom>
        </p:spPr>
      </p:pic>
      <p:pic>
        <p:nvPicPr>
          <p:cNvPr id="14" name="Grafik 13" descr="Post-it-Notizen Silhouette"/>
          <p:cNvPicPr>
            <a:picLocks noChangeAspect="1"/>
          </p:cNvPicPr>
          <p:nvPr/>
        </p:nvPicPr>
        <p:blipFill>
          <a:blip r:embed="rId4"/>
          <a:stretch/>
        </p:blipFill>
        <p:spPr bwMode="auto">
          <a:xfrm>
            <a:off x="8752515" y="2037127"/>
            <a:ext cx="1031324" cy="1031324"/>
          </a:xfrm>
          <a:prstGeom prst="rect">
            <a:avLst/>
          </a:prstGeom>
        </p:spPr>
      </p:pic>
      <p:pic>
        <p:nvPicPr>
          <p:cNvPr id="18" name="Grafik 17"/>
          <p:cNvPicPr>
            <a:picLocks noChangeAspect="1"/>
          </p:cNvPicPr>
          <p:nvPr/>
        </p:nvPicPr>
        <p:blipFill>
          <a:blip r:embed="rId5"/>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Planung</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18366" y="1283601"/>
            <a:ext cx="8549227" cy="1754326"/>
          </a:xfrm>
          <a:prstGeom prst="rect">
            <a:avLst/>
          </a:prstGeom>
          <a:noFill/>
        </p:spPr>
        <p:txBody>
          <a:bodyPr wrap="square" rtlCol="0">
            <a:spAutoFit/>
          </a:bodyPr>
          <a:lstStyle/>
          <a:p>
            <a:pPr>
              <a:defRPr/>
            </a:pPr>
            <a:r>
              <a:rPr lang="de-DE"/>
              <a:t>Jetzt kennt ihr die Merkmale eines guten Erklärvideos und wisst worauf ihr bereits bei der Planung eures Erklärvideos achten solltet! </a:t>
            </a:r>
            <a:endParaRPr/>
          </a:p>
          <a:p>
            <a:pPr>
              <a:defRPr/>
            </a:pPr>
            <a:endParaRPr lang="de-DE"/>
          </a:p>
          <a:p>
            <a:pPr>
              <a:defRPr/>
            </a:pPr>
            <a:r>
              <a:rPr lang="de-DE"/>
              <a:t>Plant nun also gemeinsam ein Erklärvideo zu dem Brausetabletten-Versuch. </a:t>
            </a:r>
            <a:endParaRPr/>
          </a:p>
          <a:p>
            <a:pPr>
              <a:defRPr/>
            </a:pPr>
            <a:r>
              <a:rPr lang="de-DE"/>
              <a:t>Hierfür wird euch eine richtige Version des ursprünglichen Versuchsvideos zur Verfügung gestellt. Dieses könnt ihr nach Belieben teilen und um weitere Folien ergänzen. </a:t>
            </a:r>
            <a:endParaRPr/>
          </a:p>
        </p:txBody>
      </p:sp>
      <p:sp>
        <p:nvSpPr>
          <p:cNvPr id="12" name="Textfeld 11"/>
          <p:cNvSpPr txBox="1"/>
          <p:nvPr/>
        </p:nvSpPr>
        <p:spPr bwMode="auto">
          <a:xfrm>
            <a:off x="9462384" y="6591582"/>
            <a:ext cx="495202" cy="369332"/>
          </a:xfrm>
          <a:prstGeom prst="rect">
            <a:avLst/>
          </a:prstGeom>
          <a:noFill/>
        </p:spPr>
        <p:txBody>
          <a:bodyPr wrap="square" rtlCol="0">
            <a:spAutoFit/>
          </a:bodyPr>
          <a:lstStyle/>
          <a:p>
            <a:pPr algn="r">
              <a:defRPr/>
            </a:pPr>
            <a:r>
              <a:rPr lang="de-DE" b="1"/>
              <a:t>26</a:t>
            </a:r>
            <a:endParaRPr/>
          </a:p>
        </p:txBody>
      </p:sp>
      <p:sp>
        <p:nvSpPr>
          <p:cNvPr id="13" name="Textfeld 12"/>
          <p:cNvSpPr txBox="1"/>
          <p:nvPr/>
        </p:nvSpPr>
        <p:spPr bwMode="auto">
          <a:xfrm>
            <a:off x="7608216" y="3792999"/>
            <a:ext cx="1879421" cy="2031325"/>
          </a:xfrm>
          <a:prstGeom prst="rect">
            <a:avLst/>
          </a:prstGeom>
          <a:noFill/>
        </p:spPr>
        <p:txBody>
          <a:bodyPr wrap="square">
            <a:spAutoFit/>
          </a:bodyPr>
          <a:lstStyle/>
          <a:p>
            <a:pPr>
              <a:defRPr/>
            </a:pPr>
            <a:r>
              <a:rPr lang="de-DE" u="sng"/>
              <a:t>Hinweis:</a:t>
            </a:r>
            <a:r>
              <a:rPr lang="de-DE"/>
              <a:t> </a:t>
            </a:r>
            <a:endParaRPr/>
          </a:p>
          <a:p>
            <a:pPr>
              <a:defRPr/>
            </a:pPr>
            <a:r>
              <a:rPr lang="de-DE"/>
              <a:t>Die Bearbeitung der einzelnen Schritte erfolgt der Reihe nach auf den folgenden Seiten.</a:t>
            </a:r>
            <a:endParaRPr/>
          </a:p>
        </p:txBody>
      </p:sp>
      <p:pic>
        <p:nvPicPr>
          <p:cNvPr id="14" name="Grafik 13" descr="Informationen Silhouette"/>
          <p:cNvPicPr>
            <a:picLocks noChangeAspect="1"/>
          </p:cNvPicPr>
          <p:nvPr/>
        </p:nvPicPr>
        <p:blipFill>
          <a:blip r:embed="rId3"/>
          <a:stretch/>
        </p:blipFill>
        <p:spPr bwMode="auto">
          <a:xfrm>
            <a:off x="7084985" y="3813398"/>
            <a:ext cx="432000" cy="432000"/>
          </a:xfrm>
          <a:prstGeom prst="rect">
            <a:avLst/>
          </a:prstGeom>
        </p:spPr>
      </p:pic>
      <p:sp>
        <p:nvSpPr>
          <p:cNvPr id="16" name="Textfeld 15"/>
          <p:cNvSpPr txBox="1"/>
          <p:nvPr/>
        </p:nvSpPr>
        <p:spPr bwMode="auto">
          <a:xfrm>
            <a:off x="418363" y="3337903"/>
            <a:ext cx="6345691" cy="3139321"/>
          </a:xfrm>
          <a:prstGeom prst="rect">
            <a:avLst/>
          </a:prstGeom>
          <a:noFill/>
        </p:spPr>
        <p:txBody>
          <a:bodyPr wrap="square">
            <a:spAutoFit/>
          </a:bodyPr>
          <a:lstStyle/>
          <a:p>
            <a:pPr>
              <a:defRPr/>
            </a:pPr>
            <a:r>
              <a:rPr lang="de-DE" b="1"/>
              <a:t>Setzt für eure Planung die folgenden Punkte um:</a:t>
            </a:r>
            <a:endParaRPr/>
          </a:p>
          <a:p>
            <a:pPr>
              <a:defRPr/>
            </a:pPr>
            <a:endParaRPr lang="de-DE"/>
          </a:p>
          <a:p>
            <a:pPr marL="342900" indent="-342900">
              <a:buFont typeface="+mj-lt"/>
              <a:buAutoNum type="arabicPeriod"/>
              <a:defRPr/>
            </a:pPr>
            <a:r>
              <a:rPr lang="de-DE" b="1"/>
              <a:t>Schaut</a:t>
            </a:r>
            <a:r>
              <a:rPr lang="de-DE"/>
              <a:t> euch das bereitgestellte Video (folgt auf S. 28) </a:t>
            </a:r>
            <a:r>
              <a:rPr lang="de-DE" b="1"/>
              <a:t>genau an.</a:t>
            </a:r>
            <a:endParaRPr/>
          </a:p>
          <a:p>
            <a:pPr marL="342900" indent="-342900">
              <a:buAutoNum type="arabicPeriod"/>
              <a:defRPr/>
            </a:pPr>
            <a:r>
              <a:rPr lang="de-DE" b="1"/>
              <a:t>Erstellt</a:t>
            </a:r>
            <a:r>
              <a:rPr lang="de-DE"/>
              <a:t> selbst ein </a:t>
            </a:r>
            <a:r>
              <a:rPr lang="de-DE" b="1" i="1"/>
              <a:t>Skript</a:t>
            </a:r>
            <a:r>
              <a:rPr lang="de-DE"/>
              <a:t> zu eurem Erklärvideo auf den folgenden Seiten. Ihr könnt diesem einfach Screenshots aus dem Versuchsvideo hinzufügen, sodass ihr wisst auf welche Szene sich euer Text bezieht.</a:t>
            </a:r>
            <a:endParaRPr/>
          </a:p>
          <a:p>
            <a:pPr marL="342900" indent="-342900">
              <a:buAutoNum type="arabicPeriod"/>
              <a:defRPr/>
            </a:pPr>
            <a:r>
              <a:rPr lang="de-DE" b="1"/>
              <a:t>Nehmt</a:t>
            </a:r>
            <a:r>
              <a:rPr lang="de-DE"/>
              <a:t> für euer Video eine Tonspur </a:t>
            </a:r>
            <a:r>
              <a:rPr lang="de-DE" b="1"/>
              <a:t>auf</a:t>
            </a:r>
            <a:r>
              <a:rPr lang="de-DE"/>
              <a:t>. </a:t>
            </a:r>
            <a:endParaRPr/>
          </a:p>
          <a:p>
            <a:pPr marL="342900" indent="-342900">
              <a:buAutoNum type="arabicPeriod"/>
              <a:defRPr/>
            </a:pPr>
            <a:r>
              <a:rPr lang="de-DE" b="1"/>
              <a:t>Stellt</a:t>
            </a:r>
            <a:r>
              <a:rPr lang="de-DE"/>
              <a:t> euer Erklärvideo </a:t>
            </a:r>
            <a:r>
              <a:rPr lang="de-DE" b="1"/>
              <a:t>fertig</a:t>
            </a:r>
            <a:r>
              <a:rPr lang="de-DE"/>
              <a:t>, indem ihr Video- und Tonspur zusammenfügt.</a:t>
            </a:r>
            <a:endParaRPr/>
          </a:p>
        </p:txBody>
      </p:sp>
      <p:pic>
        <p:nvPicPr>
          <p:cNvPr id="17" name="Grafik 16" descr="Benutzer Silhouette"/>
          <p:cNvPicPr>
            <a:picLocks noChangeAspect="1"/>
          </p:cNvPicPr>
          <p:nvPr/>
        </p:nvPicPr>
        <p:blipFill>
          <a:blip r:embed="rId4"/>
          <a:stretch/>
        </p:blipFill>
        <p:spPr bwMode="auto">
          <a:xfrm>
            <a:off x="9119362" y="307150"/>
            <a:ext cx="736545" cy="736545"/>
          </a:xfrm>
          <a:prstGeom prst="rect">
            <a:avLst/>
          </a:prstGeom>
        </p:spPr>
      </p:pic>
      <p:pic>
        <p:nvPicPr>
          <p:cNvPr id="18" name="Grafik 17"/>
          <p:cNvPicPr>
            <a:picLocks noChangeAspect="1"/>
          </p:cNvPicPr>
          <p:nvPr/>
        </p:nvPicPr>
        <p:blipFill>
          <a:blip r:embed="rId5"/>
          <a:stretch/>
        </p:blipFill>
        <p:spPr bwMode="auto">
          <a:xfrm>
            <a:off x="0" y="6672600"/>
            <a:ext cx="517340" cy="180000"/>
          </a:xfrm>
          <a:prstGeom prst="rect">
            <a:avLst/>
          </a:prstGeom>
        </p:spPr>
      </p:pic>
      <p:sp>
        <p:nvSpPr>
          <p:cNvPr id="3" name="Rechteck: abgerundete Ecken 2"/>
          <p:cNvSpPr/>
          <p:nvPr/>
        </p:nvSpPr>
        <p:spPr bwMode="auto">
          <a:xfrm>
            <a:off x="6989523" y="3657600"/>
            <a:ext cx="2693096" cy="2254685"/>
          </a:xfrm>
          <a:prstGeom prst="roundRect">
            <a:avLst>
              <a:gd name="adj" fmla="val 16667"/>
            </a:avLst>
          </a:prstGeom>
          <a:noFill/>
          <a:ln w="38100">
            <a:solidFill>
              <a:srgbClr val="9EA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5" name="Rechteck: gefaltete Ecke 14"/>
          <p:cNvSpPr/>
          <p:nvPr/>
        </p:nvSpPr>
        <p:spPr bwMode="auto">
          <a:xfrm>
            <a:off x="576199" y="1303167"/>
            <a:ext cx="8292228" cy="5232689"/>
          </a:xfrm>
          <a:prstGeom prst="foldedCorner">
            <a:avLst>
              <a:gd name="adj" fmla="val 16667"/>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sz="1400">
              <a:solidFill>
                <a:schemeClr val="tx1"/>
              </a:solidFill>
              <a:latin typeface="Cavolini"/>
              <a:cs typeface="Cavolini"/>
            </a:endParaRPr>
          </a:p>
        </p:txBody>
      </p:sp>
      <p:sp>
        <p:nvSpPr>
          <p:cNvPr id="16" name="Textfeld 15"/>
          <p:cNvSpPr txBox="1"/>
          <p:nvPr/>
        </p:nvSpPr>
        <p:spPr bwMode="auto">
          <a:xfrm>
            <a:off x="635255" y="1428154"/>
            <a:ext cx="8233172" cy="5209375"/>
          </a:xfrm>
          <a:prstGeom prst="rect">
            <a:avLst/>
          </a:prstGeom>
          <a:noFill/>
        </p:spPr>
        <p:txBody>
          <a:bodyPr wrap="square" rtlCol="0">
            <a:spAutoFit/>
          </a:bodyPr>
          <a:lstStyle/>
          <a:p>
            <a:pPr>
              <a:defRPr/>
            </a:pPr>
            <a:r>
              <a:rPr lang="de-DE" sz="2000" b="1" u="sng">
                <a:cs typeface="Cavolini"/>
              </a:rPr>
              <a:t>Das Skript</a:t>
            </a:r>
            <a:endParaRPr lang="de-DE" sz="2000" b="1" u="sng">
              <a:solidFill>
                <a:schemeClr val="tx1"/>
              </a:solidFill>
              <a:cs typeface="Cavolini"/>
            </a:endParaRPr>
          </a:p>
          <a:p>
            <a:pPr>
              <a:lnSpc>
                <a:spcPct val="150000"/>
              </a:lnSpc>
              <a:defRPr/>
            </a:pPr>
            <a:r>
              <a:rPr lang="de-DE" sz="200">
                <a:cs typeface="Cavolini"/>
              </a:rPr>
              <a:t>.</a:t>
            </a:r>
            <a:br>
              <a:rPr lang="de-DE" sz="1600">
                <a:solidFill>
                  <a:schemeClr val="tx1"/>
                </a:solidFill>
                <a:cs typeface="Cavolini"/>
              </a:rPr>
            </a:br>
            <a:r>
              <a:rPr lang="de-DE" sz="1600">
                <a:solidFill>
                  <a:schemeClr val="tx1"/>
                </a:solidFill>
                <a:cs typeface="Cavolini"/>
              </a:rPr>
              <a:t>Bei einem </a:t>
            </a:r>
            <a:r>
              <a:rPr lang="de-DE" sz="1600" b="1" i="1">
                <a:solidFill>
                  <a:schemeClr val="tx1"/>
                </a:solidFill>
                <a:cs typeface="Cavolini"/>
              </a:rPr>
              <a:t>Skript</a:t>
            </a:r>
            <a:r>
              <a:rPr lang="de-DE" sz="1600">
                <a:solidFill>
                  <a:schemeClr val="tx1"/>
                </a:solidFill>
                <a:cs typeface="Cavolini"/>
              </a:rPr>
              <a:t> geht es primär darum, aus </a:t>
            </a:r>
            <a:r>
              <a:rPr lang="de-DE" sz="1600" b="1" i="1">
                <a:solidFill>
                  <a:schemeClr val="tx1"/>
                </a:solidFill>
                <a:cs typeface="Cavolini"/>
              </a:rPr>
              <a:t>vorhandenem Bildmaterial</a:t>
            </a:r>
            <a:r>
              <a:rPr lang="de-DE" sz="1600">
                <a:solidFill>
                  <a:schemeClr val="tx1"/>
                </a:solidFill>
                <a:cs typeface="Cavolini"/>
              </a:rPr>
              <a:t>, wie einzelnen Videoaufnahmen, ein zusammenhängendes Video zu gestalten. </a:t>
            </a:r>
            <a:br>
              <a:rPr lang="de-DE" sz="1600">
                <a:solidFill>
                  <a:schemeClr val="tx1"/>
                </a:solidFill>
                <a:cs typeface="Cavolini"/>
              </a:rPr>
            </a:br>
            <a:r>
              <a:rPr lang="de-DE" sz="1600">
                <a:solidFill>
                  <a:schemeClr val="tx1"/>
                </a:solidFill>
                <a:cs typeface="Cavolini"/>
              </a:rPr>
              <a:t>Hierbei werden die einzelnen Szenen durch </a:t>
            </a:r>
            <a:r>
              <a:rPr lang="de-DE" sz="1600" b="1" i="1">
                <a:solidFill>
                  <a:schemeClr val="tx1"/>
                </a:solidFill>
                <a:cs typeface="Cavolini"/>
              </a:rPr>
              <a:t>kurze Abbildungen </a:t>
            </a:r>
            <a:r>
              <a:rPr lang="de-DE" sz="1600">
                <a:solidFill>
                  <a:schemeClr val="tx1"/>
                </a:solidFill>
                <a:cs typeface="Cavolini"/>
              </a:rPr>
              <a:t>beschrieben, z. B. durch das Hinzufügen von Screenshots des vorhandenen Bildmaterials, aber auch weitere Elemente wie Übergangsfolien oder geplante Elemente der Videobearbeitung notiert, wie z. B. Zooms oder Zeitraffer. </a:t>
            </a:r>
            <a:endParaRPr/>
          </a:p>
          <a:p>
            <a:pPr>
              <a:lnSpc>
                <a:spcPct val="150000"/>
              </a:lnSpc>
              <a:defRPr/>
            </a:pPr>
            <a:r>
              <a:rPr lang="de-DE" sz="1600">
                <a:solidFill>
                  <a:schemeClr val="tx1"/>
                </a:solidFill>
                <a:cs typeface="Cavolini"/>
              </a:rPr>
              <a:t>Zusätzlich werden die wesentlichen Merkmale der </a:t>
            </a:r>
            <a:r>
              <a:rPr lang="de-DE" sz="1600" b="1" i="1">
                <a:solidFill>
                  <a:schemeClr val="tx1"/>
                </a:solidFill>
                <a:cs typeface="Cavolini"/>
              </a:rPr>
              <a:t>Tonspur</a:t>
            </a:r>
            <a:r>
              <a:rPr lang="de-DE" sz="1600">
                <a:solidFill>
                  <a:schemeClr val="tx1"/>
                </a:solidFill>
                <a:cs typeface="Cavolini"/>
              </a:rPr>
              <a:t> zu jeder Szene ergänzt. Ist z. B. geplant ein bestimmtes Lied als Hintergrundmusik für eine Szene zu verwenden oder einen Text einzusprechen, so wird dies </a:t>
            </a:r>
            <a:r>
              <a:rPr lang="de-DE" sz="1600">
                <a:cs typeface="Cavolini"/>
              </a:rPr>
              <a:t>festgehalten. Bei dem einzusprechenden Text wird </a:t>
            </a:r>
            <a:r>
              <a:rPr lang="de-DE" sz="1600">
                <a:solidFill>
                  <a:schemeClr val="tx1"/>
                </a:solidFill>
                <a:cs typeface="Cavolini"/>
              </a:rPr>
              <a:t>der genaue Wortlaut notiert</a:t>
            </a:r>
            <a:r>
              <a:rPr lang="de-DE" sz="1600">
                <a:cs typeface="Cavolini"/>
              </a:rPr>
              <a:t>.</a:t>
            </a:r>
            <a:r>
              <a:rPr lang="de-DE" sz="1600">
                <a:solidFill>
                  <a:schemeClr val="tx1"/>
                </a:solidFill>
                <a:cs typeface="Cavolini"/>
              </a:rPr>
              <a:t> </a:t>
            </a:r>
            <a:br>
              <a:rPr lang="de-DE" sz="1600">
                <a:solidFill>
                  <a:schemeClr val="tx1"/>
                </a:solidFill>
                <a:cs typeface="Cavolini"/>
              </a:rPr>
            </a:br>
            <a:r>
              <a:rPr lang="de-DE" sz="1600">
                <a:solidFill>
                  <a:schemeClr val="tx1"/>
                </a:solidFill>
                <a:cs typeface="Cavolini"/>
              </a:rPr>
              <a:t>Somit dient das Skript nicht nur bei der Videobearbeitung als Skript, sondern auch beim Einsprechen der Tonspur.</a:t>
            </a:r>
            <a:endParaRPr lang="de-DE" sz="1600">
              <a:cs typeface="Cavolini"/>
            </a:endParaRPr>
          </a:p>
          <a:p>
            <a:pPr>
              <a:lnSpc>
                <a:spcPct val="150000"/>
              </a:lnSpc>
              <a:defRPr/>
            </a:pPr>
            <a:r>
              <a:rPr lang="de-DE" sz="1600">
                <a:cs typeface="Cavolini"/>
              </a:rPr>
              <a:t>Oft wird zu jeder Szene noch kurz die geplante Dauer notiert.</a:t>
            </a:r>
            <a:endParaRPr/>
          </a:p>
        </p:txBody>
      </p:sp>
      <p:sp>
        <p:nvSpPr>
          <p:cNvPr id="19" name="Textfeld 18"/>
          <p:cNvSpPr txBox="1"/>
          <p:nvPr/>
        </p:nvSpPr>
        <p:spPr bwMode="auto">
          <a:xfrm>
            <a:off x="7315772" y="339918"/>
            <a:ext cx="1540618" cy="671010"/>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Skript</a:t>
            </a:r>
            <a:endParaRPr/>
          </a:p>
        </p:txBody>
      </p:sp>
      <p:sp>
        <p:nvSpPr>
          <p:cNvPr id="20" name="Textfeld 19"/>
          <p:cNvSpPr txBox="1"/>
          <p:nvPr/>
        </p:nvSpPr>
        <p:spPr bwMode="auto">
          <a:xfrm>
            <a:off x="9462384" y="6591582"/>
            <a:ext cx="495202" cy="369332"/>
          </a:xfrm>
          <a:prstGeom prst="rect">
            <a:avLst/>
          </a:prstGeom>
          <a:noFill/>
        </p:spPr>
        <p:txBody>
          <a:bodyPr wrap="square" rtlCol="0">
            <a:spAutoFit/>
          </a:bodyPr>
          <a:lstStyle/>
          <a:p>
            <a:pPr algn="r">
              <a:defRPr/>
            </a:pPr>
            <a:r>
              <a:rPr lang="de-DE" b="1"/>
              <a:t>27</a:t>
            </a:r>
            <a:endParaRPr/>
          </a:p>
        </p:txBody>
      </p:sp>
      <p:pic>
        <p:nvPicPr>
          <p:cNvPr id="21" name="Grafik 20" descr="Post-it-Notizen Silhouette"/>
          <p:cNvPicPr>
            <a:picLocks noChangeAspect="1"/>
          </p:cNvPicPr>
          <p:nvPr/>
        </p:nvPicPr>
        <p:blipFill>
          <a:blip r:embed="rId3"/>
          <a:stretch/>
        </p:blipFill>
        <p:spPr bwMode="auto">
          <a:xfrm>
            <a:off x="8367875" y="986249"/>
            <a:ext cx="1031324" cy="1031324"/>
          </a:xfrm>
          <a:prstGeom prst="rect">
            <a:avLst/>
          </a:prstGeom>
        </p:spPr>
      </p:pic>
      <p:pic>
        <p:nvPicPr>
          <p:cNvPr id="17" name="Grafik 16" descr="Fragen Silhouette">
            <a:hlinkClick r:id="rId4" action="ppaction://hlinksldjump"/>
          </p:cNvPr>
          <p:cNvPicPr>
            <a:picLocks noChangeAspect="1"/>
          </p:cNvPicPr>
          <p:nvPr/>
        </p:nvPicPr>
        <p:blipFill>
          <a:blip r:embed="rId5"/>
          <a:stretch/>
        </p:blipFill>
        <p:spPr bwMode="auto">
          <a:xfrm>
            <a:off x="9165370" y="5926570"/>
            <a:ext cx="740630" cy="740630"/>
          </a:xfrm>
          <a:prstGeom prst="rect">
            <a:avLst/>
          </a:prstGeom>
        </p:spPr>
      </p:pic>
      <p:pic>
        <p:nvPicPr>
          <p:cNvPr id="18" name="Grafik 17"/>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503967" y="383226"/>
                <a:ext cx="3470064" cy="584775"/>
              </a:xfrm>
              <a:prstGeom prst="rect">
                <a:avLst/>
              </a:prstGeom>
              <a:noFill/>
              <a:ln>
                <a:noFill/>
              </a:ln>
            </p:spPr>
            <p:txBody>
              <a:bodyPr wrap="square" rtlCol="0">
                <a:spAutoFit/>
              </a:bodyPr>
              <a:lstStyle/>
              <a:p>
                <a:pPr algn="r">
                  <a:defRPr/>
                </a:pPr>
                <a:r>
                  <a:rPr lang="de-DE" sz="3200">
                    <a:solidFill>
                      <a:schemeClr val="tx1">
                        <a:lumMod val="95000"/>
                        <a:lumOff val="5000"/>
                      </a:schemeClr>
                    </a:solidFill>
                    <a:cs typeface="Arial"/>
                  </a:rPr>
                  <a:t>Erstellung Skript I</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3" name="Textfeld 12"/>
          <p:cNvSpPr txBox="1"/>
          <p:nvPr/>
        </p:nvSpPr>
        <p:spPr bwMode="auto">
          <a:xfrm>
            <a:off x="9462384" y="6591582"/>
            <a:ext cx="495202" cy="369332"/>
          </a:xfrm>
          <a:prstGeom prst="rect">
            <a:avLst/>
          </a:prstGeom>
          <a:noFill/>
        </p:spPr>
        <p:txBody>
          <a:bodyPr wrap="square" rtlCol="0">
            <a:spAutoFit/>
          </a:bodyPr>
          <a:lstStyle/>
          <a:p>
            <a:pPr algn="r">
              <a:defRPr/>
            </a:pPr>
            <a:r>
              <a:rPr lang="de-DE" b="1"/>
              <a:t>28</a:t>
            </a:r>
            <a:endParaRPr/>
          </a:p>
        </p:txBody>
      </p:sp>
      <p:pic>
        <p:nvPicPr>
          <p:cNvPr id="3" name="Grafik 2">
            <a:hlinkClick r:id="rId3"/>
          </p:cNvPr>
          <p:cNvPicPr>
            <a:picLocks noChangeAspect="1"/>
          </p:cNvPicPr>
          <p:nvPr/>
        </p:nvPicPr>
        <p:blipFill>
          <a:blip r:embed="rId4"/>
          <a:srcRect l="0" t="0" r="1043" b="0"/>
          <a:stretch/>
        </p:blipFill>
        <p:spPr bwMode="auto">
          <a:xfrm>
            <a:off x="418364" y="3479415"/>
            <a:ext cx="5343609" cy="3036018"/>
          </a:xfrm>
          <a:prstGeom prst="rect">
            <a:avLst/>
          </a:prstGeom>
        </p:spPr>
      </p:pic>
      <p:pic>
        <p:nvPicPr>
          <p:cNvPr id="14" name="Grafik 13" descr="Benutzer Silhouette"/>
          <p:cNvPicPr>
            <a:picLocks noChangeAspect="1"/>
          </p:cNvPicPr>
          <p:nvPr/>
        </p:nvPicPr>
        <p:blipFill>
          <a:blip r:embed="rId5"/>
          <a:stretch/>
        </p:blipFill>
        <p:spPr bwMode="auto">
          <a:xfrm>
            <a:off x="9119362" y="307150"/>
            <a:ext cx="736545" cy="736545"/>
          </a:xfrm>
          <a:prstGeom prst="rect">
            <a:avLst/>
          </a:prstGeom>
        </p:spPr>
      </p:pic>
      <p:sp>
        <p:nvSpPr>
          <p:cNvPr id="16" name="Textfeld 15"/>
          <p:cNvSpPr txBox="1"/>
          <p:nvPr/>
        </p:nvSpPr>
        <p:spPr bwMode="auto">
          <a:xfrm>
            <a:off x="7238998" y="3416032"/>
            <a:ext cx="2248638" cy="2585323"/>
          </a:xfrm>
          <a:prstGeom prst="rect">
            <a:avLst/>
          </a:prstGeom>
          <a:noFill/>
        </p:spPr>
        <p:txBody>
          <a:bodyPr wrap="square">
            <a:spAutoFit/>
          </a:bodyPr>
          <a:lstStyle/>
          <a:p>
            <a:pPr>
              <a:defRPr/>
            </a:pPr>
            <a:r>
              <a:rPr lang="de-DE" u="sng"/>
              <a:t>Hinweis:</a:t>
            </a:r>
            <a:r>
              <a:rPr lang="de-DE"/>
              <a:t> </a:t>
            </a:r>
            <a:endParaRPr/>
          </a:p>
          <a:p>
            <a:pPr>
              <a:defRPr/>
            </a:pPr>
            <a:r>
              <a:rPr lang="de-DE"/>
              <a:t>Ihr müsst nicht alle Rahmen der Vorlage für das Skript ausfüllen. Wenn ihr für euer Video weniger Szenen plant, ist dies vollkommen in Ordnung.</a:t>
            </a:r>
            <a:endParaRPr/>
          </a:p>
        </p:txBody>
      </p:sp>
      <p:pic>
        <p:nvPicPr>
          <p:cNvPr id="17" name="Grafik 16" descr="Informationen Silhouette"/>
          <p:cNvPicPr>
            <a:picLocks noChangeAspect="1"/>
          </p:cNvPicPr>
          <p:nvPr/>
        </p:nvPicPr>
        <p:blipFill>
          <a:blip r:embed="rId6"/>
          <a:stretch/>
        </p:blipFill>
        <p:spPr bwMode="auto">
          <a:xfrm>
            <a:off x="6709204" y="3380488"/>
            <a:ext cx="432000" cy="432000"/>
          </a:xfrm>
          <a:prstGeom prst="rect">
            <a:avLst/>
          </a:prstGeom>
        </p:spPr>
      </p:pic>
      <p:grpSp>
        <p:nvGrpSpPr>
          <p:cNvPr id="4" name="Gruppieren 3"/>
          <p:cNvGrpSpPr/>
          <p:nvPr/>
        </p:nvGrpSpPr>
        <p:grpSpPr bwMode="auto">
          <a:xfrm>
            <a:off x="328807" y="1384707"/>
            <a:ext cx="7437329" cy="2031325"/>
            <a:chOff x="328807" y="1384707"/>
            <a:chExt cx="7437329" cy="2031325"/>
          </a:xfrm>
        </p:grpSpPr>
        <p:sp>
          <p:nvSpPr>
            <p:cNvPr id="15" name="Textfeld 14"/>
            <p:cNvSpPr txBox="1"/>
            <p:nvPr/>
          </p:nvSpPr>
          <p:spPr bwMode="auto">
            <a:xfrm>
              <a:off x="328807" y="1384707"/>
              <a:ext cx="7437329" cy="2031325"/>
            </a:xfrm>
            <a:prstGeom prst="rect">
              <a:avLst/>
            </a:prstGeom>
            <a:noFill/>
          </p:spPr>
          <p:txBody>
            <a:bodyPr wrap="square">
              <a:spAutoFit/>
            </a:bodyPr>
            <a:lstStyle/>
            <a:p>
              <a:pPr>
                <a:defRPr/>
              </a:pPr>
              <a:r>
                <a:rPr lang="de-DE" b="1"/>
                <a:t>Aufgabe 1)</a:t>
              </a:r>
              <a:endParaRPr/>
            </a:p>
            <a:p>
              <a:pPr marL="342900" indent="-342900">
                <a:buAutoNum type="alphaLcParenR"/>
                <a:defRPr/>
              </a:pPr>
              <a:r>
                <a:rPr lang="de-DE" b="1"/>
                <a:t>Schaut</a:t>
              </a:r>
              <a:r>
                <a:rPr lang="de-DE"/>
                <a:t> euch das bereitgestellte Video </a:t>
              </a:r>
              <a:r>
                <a:rPr lang="de-DE" b="1"/>
                <a:t>genau an.</a:t>
              </a:r>
              <a:endParaRPr/>
            </a:p>
            <a:p>
              <a:pPr marL="342900" indent="-342900">
                <a:buAutoNum type="alphaLcParenR"/>
                <a:defRPr/>
              </a:pPr>
              <a:r>
                <a:rPr lang="de-DE" b="1"/>
                <a:t>Fertigt</a:t>
              </a:r>
              <a:r>
                <a:rPr lang="de-DE"/>
                <a:t> Screenshots von den Szenen </a:t>
              </a:r>
              <a:r>
                <a:rPr lang="de-DE" b="1"/>
                <a:t>an</a:t>
              </a:r>
              <a:r>
                <a:rPr lang="de-DE"/>
                <a:t>, die ihr nutzen möchtet.</a:t>
              </a:r>
              <a:endParaRPr/>
            </a:p>
            <a:p>
              <a:pPr marL="342900" indent="-342900">
                <a:buAutoNum type="alphaLcParenR"/>
                <a:defRPr/>
              </a:pPr>
              <a:r>
                <a:rPr lang="de-DE" b="1"/>
                <a:t>Fügt</a:t>
              </a:r>
              <a:r>
                <a:rPr lang="de-DE"/>
                <a:t> eure Screenshots in euer Skript (S. 32-34) </a:t>
              </a:r>
              <a:r>
                <a:rPr lang="de-DE" b="1"/>
                <a:t>ein.</a:t>
              </a:r>
              <a:endParaRPr/>
            </a:p>
            <a:p>
              <a:pPr>
                <a:defRPr/>
              </a:pPr>
              <a:endParaRPr lang="de-DE" b="1"/>
            </a:p>
            <a:p>
              <a:pPr>
                <a:defRPr/>
              </a:pPr>
              <a:r>
                <a:rPr lang="de-DE"/>
                <a:t>Durch Klicken auf das Bild gelangt ihr zu dem bereitgestellten Video, </a:t>
              </a:r>
              <a:endParaRPr/>
            </a:p>
            <a:p>
              <a:pPr>
                <a:defRPr/>
              </a:pPr>
              <a:r>
                <a:rPr lang="de-DE"/>
                <a:t>welches ihr dort anschauen und herunterladen könnt.</a:t>
              </a:r>
              <a:endParaRPr/>
            </a:p>
          </p:txBody>
        </p:sp>
        <p:sp>
          <p:nvSpPr>
            <p:cNvPr id="2" name="Textfeld 1"/>
            <p:cNvSpPr txBox="1"/>
            <p:nvPr/>
          </p:nvSpPr>
          <p:spPr bwMode="auto">
            <a:xfrm>
              <a:off x="4233795" y="2234201"/>
              <a:ext cx="1270171" cy="369332"/>
            </a:xfrm>
            <a:prstGeom prst="rect">
              <a:avLst/>
            </a:prstGeom>
            <a:noFill/>
            <a:ln>
              <a:noFill/>
            </a:ln>
          </p:spPr>
          <p:txBody>
            <a:bodyPr wrap="square" rtlCol="0">
              <a:spAutoFit/>
            </a:bodyPr>
            <a:lstStyle/>
            <a:p>
              <a:pPr>
                <a:defRPr/>
              </a:pPr>
              <a:r>
                <a:rPr lang="de-DE" u="sng">
                  <a:noFill/>
                  <a:hlinkClick r:id="rId7" action="ppaction://hlinksldjump" tooltip="ppaction://hlinksldjumpslide30"/>
                </a:rPr>
                <a:t>(S. 32-34)</a:t>
              </a:r>
              <a:endParaRPr lang="de-DE">
                <a:noFill/>
              </a:endParaRPr>
            </a:p>
          </p:txBody>
        </p:sp>
      </p:grpSp>
      <p:pic>
        <p:nvPicPr>
          <p:cNvPr id="19" name="Grafik 18"/>
          <p:cNvPicPr>
            <a:picLocks noChangeAspect="1"/>
          </p:cNvPicPr>
          <p:nvPr/>
        </p:nvPicPr>
        <p:blipFill>
          <a:blip r:embed="rId8"/>
          <a:stretch/>
        </p:blipFill>
        <p:spPr bwMode="auto">
          <a:xfrm>
            <a:off x="0" y="6672600"/>
            <a:ext cx="517340" cy="180000"/>
          </a:xfrm>
          <a:prstGeom prst="rect">
            <a:avLst/>
          </a:prstGeom>
        </p:spPr>
      </p:pic>
      <p:sp>
        <p:nvSpPr>
          <p:cNvPr id="20" name="Rechteck: abgerundete Ecken 19"/>
          <p:cNvSpPr/>
          <p:nvPr/>
        </p:nvSpPr>
        <p:spPr bwMode="auto">
          <a:xfrm>
            <a:off x="6538586" y="3295733"/>
            <a:ext cx="3144033" cy="2705622"/>
          </a:xfrm>
          <a:prstGeom prst="roundRect">
            <a:avLst>
              <a:gd name="adj" fmla="val 16667"/>
            </a:avLst>
          </a:prstGeom>
          <a:noFill/>
          <a:ln w="38100">
            <a:solidFill>
              <a:srgbClr val="9EA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a:spLocks noAdjustHandles="1" noChangeArrowheads="1" noChangeShapeType="1" noEditPoints="1" noGrp="1" noMove="1" noResize="1" noRot="1"/>
          </p:cNvSpPr>
          <p:nvPr/>
        </p:nvSpPr>
        <p:spPr bwMode="auto">
          <a:xfrm>
            <a:off x="1" y="0"/>
            <a:ext cx="9906000" cy="6858000"/>
          </a:xfrm>
          <a:prstGeom prst="rect">
            <a:avLst/>
          </a:prstGeom>
          <a:solidFill>
            <a:srgbClr val="A8B9CA">
              <a:alpha val="75000"/>
            </a:srgbClr>
          </a:solidFill>
          <a:ln>
            <a:solidFill>
              <a:srgbClr val="A8B9C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Textfeld 7"/>
          <p:cNvSpPr txBox="1">
            <a:spLocks noAdjustHandles="1" noChangeArrowheads="1" noChangeShapeType="1" noEditPoints="1" noGrp="1" noMove="1" noResize="1" noRot="1"/>
          </p:cNvSpPr>
          <p:nvPr/>
        </p:nvSpPr>
        <p:spPr bwMode="auto">
          <a:xfrm>
            <a:off x="148421" y="145558"/>
            <a:ext cx="9584302" cy="6494085"/>
          </a:xfrm>
          <a:prstGeom prst="rect">
            <a:avLst/>
          </a:prstGeom>
          <a:solidFill>
            <a:srgbClr val="FFFFFF"/>
          </a:solidFill>
          <a:ln w="63500">
            <a:solidFill>
              <a:srgbClr val="FCCC36">
                <a:alpha val="75000"/>
              </a:srgbClr>
            </a:solidFill>
          </a:ln>
        </p:spPr>
        <p:txBody>
          <a:bodyPr wrap="square" rtlCol="0">
            <a:spAutoFit/>
          </a:bodyPr>
          <a:lstStyle/>
          <a:p>
            <a:pPr>
              <a:defRPr/>
            </a:pPr>
            <a:r>
              <a:rPr lang="de-DE" sz="3200" b="1" u="sng"/>
              <a:t>Symbolerklärungen</a:t>
            </a:r>
            <a:endParaRPr/>
          </a:p>
          <a:p>
            <a:pPr>
              <a:defRPr/>
            </a:pPr>
            <a:endParaRPr lang="de-DE" sz="2400" b="1"/>
          </a:p>
          <a:p>
            <a:pPr>
              <a:defRPr/>
            </a:pPr>
            <a:r>
              <a:rPr lang="de-DE"/>
              <a:t>Neben den Symbolen aus der Lernschleife findest du noch weitere Symbole zur besseren Orientierung. Diese sollen hier einmal kurz erklärt werden:</a:t>
            </a:r>
            <a:endParaRPr/>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endParaRPr lang="de-DE"/>
          </a:p>
          <a:p>
            <a:pPr>
              <a:defRPr/>
            </a:pPr>
            <a:r>
              <a:rPr lang="de-DE"/>
              <a:t> </a:t>
            </a:r>
            <a:endParaRPr/>
          </a:p>
        </p:txBody>
      </p:sp>
      <p:grpSp>
        <p:nvGrpSpPr>
          <p:cNvPr id="6" name="Gruppieren 5"/>
          <p:cNvGrpSpPr>
            <a:grpSpLocks noGrp="1" noMove="1" noResize="1" noRot="1" noUngrp="1"/>
          </p:cNvGrpSpPr>
          <p:nvPr/>
        </p:nvGrpSpPr>
        <p:grpSpPr bwMode="auto">
          <a:xfrm>
            <a:off x="379859" y="1843816"/>
            <a:ext cx="4560713" cy="1111825"/>
            <a:chOff x="3592771" y="1956550"/>
            <a:chExt cx="4560713" cy="1111825"/>
          </a:xfrm>
        </p:grpSpPr>
        <p:pic>
          <p:nvPicPr>
            <p:cNvPr id="12" name="Grafik 11" descr="Benutzer Silhouette"/>
            <p:cNvPicPr>
              <a:picLocks noAdjustHandles="1" noChangeAspect="1" noChangeArrowheads="1" noChangeShapeType="1" noEditPoints="1" noGrp="1" noMove="1" noResize="1" noRot="1" noCrop="1"/>
            </p:cNvPicPr>
            <p:nvPr/>
          </p:nvPicPr>
          <p:blipFill>
            <a:blip r:embed="rId2"/>
            <a:stretch/>
          </p:blipFill>
          <p:spPr bwMode="auto">
            <a:xfrm>
              <a:off x="3699884" y="1956550"/>
              <a:ext cx="522320" cy="522320"/>
            </a:xfrm>
            <a:prstGeom prst="rect">
              <a:avLst/>
            </a:prstGeom>
          </p:spPr>
        </p:pic>
        <p:pic>
          <p:nvPicPr>
            <p:cNvPr id="14" name="Grafik 13" descr="Benutzer Silhouette"/>
            <p:cNvPicPr>
              <a:picLocks noAdjustHandles="1" noChangeAspect="1" noChangeArrowheads="1" noChangeShapeType="1" noEditPoints="1" noGrp="1" noMove="1" noResize="1" noRot="1" noCrop="1"/>
            </p:cNvPicPr>
            <p:nvPr/>
          </p:nvPicPr>
          <p:blipFill>
            <a:blip r:embed="rId3"/>
            <a:stretch/>
          </p:blipFill>
          <p:spPr bwMode="auto">
            <a:xfrm>
              <a:off x="3592771" y="2331830"/>
              <a:ext cx="736545" cy="736545"/>
            </a:xfrm>
            <a:prstGeom prst="rect">
              <a:avLst/>
            </a:prstGeom>
          </p:spPr>
        </p:pic>
        <p:sp>
          <p:nvSpPr>
            <p:cNvPr id="5" name="Textfeld 4"/>
            <p:cNvSpPr txBox="1">
              <a:spLocks noAdjustHandles="1" noChangeArrowheads="1" noChangeShapeType="1" noEditPoints="1" noGrp="1" noMove="1" noResize="1" noRot="1"/>
            </p:cNvSpPr>
            <p:nvPr/>
          </p:nvSpPr>
          <p:spPr bwMode="auto">
            <a:xfrm>
              <a:off x="4370624" y="2063371"/>
              <a:ext cx="3782860" cy="830997"/>
            </a:xfrm>
            <a:prstGeom prst="rect">
              <a:avLst/>
            </a:prstGeom>
            <a:noFill/>
          </p:spPr>
          <p:txBody>
            <a:bodyPr wrap="square" rtlCol="0">
              <a:spAutoFit/>
            </a:bodyPr>
            <a:lstStyle/>
            <a:p>
              <a:pPr>
                <a:defRPr/>
              </a:pPr>
              <a:r>
                <a:rPr lang="de-DE" sz="1600"/>
                <a:t>Diese beiden Symbole zeigen dir an, ob du die Aufgabe </a:t>
              </a:r>
              <a:r>
                <a:rPr lang="de-DE" sz="1600" b="1"/>
                <a:t>alleine</a:t>
              </a:r>
              <a:r>
                <a:rPr lang="de-DE" sz="1600"/>
                <a:t> für dich bearbeiten sollst oder mit deiner </a:t>
              </a:r>
              <a:r>
                <a:rPr lang="de-DE" sz="1600" b="1"/>
                <a:t>Gruppe</a:t>
              </a:r>
              <a:r>
                <a:rPr lang="de-DE" sz="1600"/>
                <a:t>.</a:t>
              </a:r>
              <a:endParaRPr/>
            </a:p>
          </p:txBody>
        </p:sp>
      </p:grpSp>
      <p:grpSp>
        <p:nvGrpSpPr>
          <p:cNvPr id="7" name="Gruppieren 6"/>
          <p:cNvGrpSpPr>
            <a:grpSpLocks noGrp="1" noMove="1" noResize="1" noRot="1" noUngrp="1"/>
          </p:cNvGrpSpPr>
          <p:nvPr/>
        </p:nvGrpSpPr>
        <p:grpSpPr bwMode="auto">
          <a:xfrm>
            <a:off x="290930" y="3058365"/>
            <a:ext cx="4697260" cy="1077218"/>
            <a:chOff x="290930" y="3058365"/>
            <a:chExt cx="4697260" cy="1077218"/>
          </a:xfrm>
        </p:grpSpPr>
        <p:pic>
          <p:nvPicPr>
            <p:cNvPr id="15" name="Grafik 14" descr="Fragen Silhouette"/>
            <p:cNvPicPr>
              <a:picLocks noAdjustHandles="1" noChangeAspect="1" noChangeArrowheads="1" noChangeShapeType="1" noEditPoints="1" noGrp="1" noMove="1" noResize="1" noRot="1" noCrop="1"/>
            </p:cNvPicPr>
            <p:nvPr/>
          </p:nvPicPr>
          <p:blipFill>
            <a:blip r:embed="rId4"/>
            <a:stretch/>
          </p:blipFill>
          <p:spPr bwMode="auto">
            <a:xfrm>
              <a:off x="290930" y="3139774"/>
              <a:ext cx="914400" cy="914400"/>
            </a:xfrm>
            <a:prstGeom prst="rect">
              <a:avLst/>
            </a:prstGeom>
          </p:spPr>
        </p:pic>
        <p:sp>
          <p:nvSpPr>
            <p:cNvPr id="16" name="Textfeld 15"/>
            <p:cNvSpPr txBox="1">
              <a:spLocks noAdjustHandles="1" noChangeArrowheads="1" noChangeShapeType="1" noEditPoints="1" noGrp="1" noMove="1" noResize="1" noRot="1"/>
            </p:cNvSpPr>
            <p:nvPr/>
          </p:nvSpPr>
          <p:spPr bwMode="auto">
            <a:xfrm>
              <a:off x="1205331" y="3058365"/>
              <a:ext cx="3782860" cy="1077218"/>
            </a:xfrm>
            <a:prstGeom prst="rect">
              <a:avLst/>
            </a:prstGeom>
            <a:noFill/>
          </p:spPr>
          <p:txBody>
            <a:bodyPr wrap="square" rtlCol="0">
              <a:spAutoFit/>
            </a:bodyPr>
            <a:lstStyle/>
            <a:p>
              <a:pPr>
                <a:defRPr/>
              </a:pPr>
              <a:r>
                <a:rPr lang="de-DE" sz="1600"/>
                <a:t>Dieses Symbol weist auf eine </a:t>
              </a:r>
              <a:r>
                <a:rPr lang="de-DE" sz="1600" b="1"/>
                <a:t>Hilfestellung</a:t>
              </a:r>
              <a:r>
                <a:rPr lang="de-DE" sz="1600"/>
                <a:t> hin. Wenn du auf das Symbol klickst, wirst du zu der Seite mit der Hilfestellung zur entsprechenden Aufgabe geleitet. </a:t>
              </a:r>
              <a:endParaRPr/>
            </a:p>
          </p:txBody>
        </p:sp>
      </p:grpSp>
      <p:pic>
        <p:nvPicPr>
          <p:cNvPr id="18" name="Grafik 17" descr="Person mit Idee Silhouette"/>
          <p:cNvPicPr>
            <a:picLocks noAdjustHandles="1" noChangeAspect="1" noChangeArrowheads="1" noChangeShapeType="1" noEditPoints="1" noGrp="1" noMove="1" noResize="1" noRot="1" noCrop="1"/>
          </p:cNvPicPr>
          <p:nvPr/>
        </p:nvPicPr>
        <p:blipFill>
          <a:blip r:embed="rId5"/>
          <a:stretch/>
        </p:blipFill>
        <p:spPr bwMode="auto">
          <a:xfrm>
            <a:off x="202004" y="4238307"/>
            <a:ext cx="914400" cy="914400"/>
          </a:xfrm>
          <a:prstGeom prst="rect">
            <a:avLst/>
          </a:prstGeom>
        </p:spPr>
      </p:pic>
      <p:sp>
        <p:nvSpPr>
          <p:cNvPr id="19" name="Textfeld 18"/>
          <p:cNvSpPr txBox="1">
            <a:spLocks noAdjustHandles="1" noChangeArrowheads="1" noChangeShapeType="1" noEditPoints="1" noGrp="1" noMove="1" noResize="1" noRot="1"/>
          </p:cNvSpPr>
          <p:nvPr/>
        </p:nvSpPr>
        <p:spPr bwMode="auto">
          <a:xfrm>
            <a:off x="1205331" y="4281141"/>
            <a:ext cx="3782860" cy="2062103"/>
          </a:xfrm>
          <a:prstGeom prst="rect">
            <a:avLst/>
          </a:prstGeom>
          <a:noFill/>
        </p:spPr>
        <p:txBody>
          <a:bodyPr wrap="square" rtlCol="0">
            <a:spAutoFit/>
          </a:bodyPr>
          <a:lstStyle/>
          <a:p>
            <a:pPr>
              <a:defRPr/>
            </a:pPr>
            <a:r>
              <a:rPr lang="de-DE" sz="1600"/>
              <a:t>Dieses Symbol zeigt dir, dass die Aufgabe eine </a:t>
            </a:r>
            <a:r>
              <a:rPr lang="de-DE" sz="1600" b="1"/>
              <a:t>Zusatzaufgabe</a:t>
            </a:r>
            <a:r>
              <a:rPr lang="de-DE" sz="1600"/>
              <a:t> ist. Diese kannst du bearbeiten, wenn du alle anderen Aufgaben bereits fertig hast. Zusatzaufgaben beschäftigen sich inhaltlich zwar mit demselben Thema wie die Aufgaben zuvor, aber ermöglichen dir ein tiefergehendes Verständnis.</a:t>
            </a:r>
            <a:endParaRPr/>
          </a:p>
        </p:txBody>
      </p:sp>
      <p:pic>
        <p:nvPicPr>
          <p:cNvPr id="20" name="Grafik 19" descr="Post-it-Notizen Silhouette"/>
          <p:cNvPicPr>
            <a:picLocks noAdjustHandles="1" noChangeAspect="1" noChangeArrowheads="1" noChangeShapeType="1" noEditPoints="1" noGrp="1" noMove="1" noResize="1" noRot="1" noCrop="1"/>
          </p:cNvPicPr>
          <p:nvPr/>
        </p:nvPicPr>
        <p:blipFill>
          <a:blip r:embed="rId6"/>
          <a:stretch/>
        </p:blipFill>
        <p:spPr bwMode="auto">
          <a:xfrm>
            <a:off x="5028156" y="3520055"/>
            <a:ext cx="914400" cy="914400"/>
          </a:xfrm>
          <a:prstGeom prst="rect">
            <a:avLst/>
          </a:prstGeom>
        </p:spPr>
      </p:pic>
      <p:pic>
        <p:nvPicPr>
          <p:cNvPr id="21" name="Grafik 20" descr="Informationen Silhouette"/>
          <p:cNvPicPr>
            <a:picLocks noAdjustHandles="1" noChangeAspect="1" noChangeArrowheads="1" noChangeShapeType="1" noEditPoints="1" noGrp="1" noMove="1" noResize="1" noRot="1" noCrop="1"/>
          </p:cNvPicPr>
          <p:nvPr/>
        </p:nvPicPr>
        <p:blipFill>
          <a:blip r:embed="rId7"/>
          <a:stretch/>
        </p:blipFill>
        <p:spPr bwMode="auto">
          <a:xfrm>
            <a:off x="5077118" y="5041494"/>
            <a:ext cx="914400" cy="914400"/>
          </a:xfrm>
          <a:prstGeom prst="rect">
            <a:avLst/>
          </a:prstGeom>
        </p:spPr>
      </p:pic>
      <p:pic>
        <p:nvPicPr>
          <p:cNvPr id="22" name="Grafik 21" descr="Pfeil mit einer Linie: Leichte Kurve mit einfarbiger Füllung"/>
          <p:cNvPicPr>
            <a:picLocks noAdjustHandles="1" noChangeAspect="1" noChangeArrowheads="1" noChangeShapeType="1" noEditPoints="1" noGrp="1" noMove="1" noResize="1" noRot="1" noCrop="1"/>
          </p:cNvPicPr>
          <p:nvPr/>
        </p:nvPicPr>
        <p:blipFill>
          <a:blip r:embed="rId8"/>
          <a:stretch/>
        </p:blipFill>
        <p:spPr bwMode="auto">
          <a:xfrm>
            <a:off x="5242972" y="1843816"/>
            <a:ext cx="612000" cy="612000"/>
          </a:xfrm>
          <a:prstGeom prst="rect">
            <a:avLst/>
          </a:prstGeom>
        </p:spPr>
      </p:pic>
      <p:pic>
        <p:nvPicPr>
          <p:cNvPr id="23" name="Grafik 22" descr="Pfeil mit einer Linie: Leichte Kurve mit einfarbiger Füllung"/>
          <p:cNvPicPr>
            <a:picLocks noAdjustHandles="1" noChangeAspect="1" noChangeArrowheads="1" noChangeShapeType="1" noEditPoints="1" noGrp="1" noMove="1" noResize="1" noRot="1" noCrop="1"/>
          </p:cNvPicPr>
          <p:nvPr/>
        </p:nvPicPr>
        <p:blipFill>
          <a:blip r:embed="rId8"/>
          <a:stretch/>
        </p:blipFill>
        <p:spPr bwMode="auto">
          <a:xfrm flipH="1">
            <a:off x="5242972" y="2422169"/>
            <a:ext cx="612000" cy="612000"/>
          </a:xfrm>
          <a:prstGeom prst="rect">
            <a:avLst/>
          </a:prstGeom>
        </p:spPr>
      </p:pic>
      <p:sp>
        <p:nvSpPr>
          <p:cNvPr id="24" name="Textfeld 23"/>
          <p:cNvSpPr txBox="1">
            <a:spLocks noAdjustHandles="1" noChangeArrowheads="1" noChangeShapeType="1" noEditPoints="1" noGrp="1" noMove="1" noResize="1" noRot="1"/>
          </p:cNvSpPr>
          <p:nvPr/>
        </p:nvSpPr>
        <p:spPr bwMode="auto">
          <a:xfrm>
            <a:off x="5854972" y="1894003"/>
            <a:ext cx="3782860" cy="1077218"/>
          </a:xfrm>
          <a:prstGeom prst="rect">
            <a:avLst/>
          </a:prstGeom>
          <a:noFill/>
        </p:spPr>
        <p:txBody>
          <a:bodyPr wrap="square" rtlCol="0">
            <a:spAutoFit/>
          </a:bodyPr>
          <a:lstStyle/>
          <a:p>
            <a:pPr>
              <a:defRPr/>
            </a:pPr>
            <a:r>
              <a:rPr lang="de-DE" sz="1600"/>
              <a:t>An manchen Stellen wirst du mit diesen Symbolen gezielt auf eine </a:t>
            </a:r>
            <a:r>
              <a:rPr lang="de-DE" sz="1600" b="1"/>
              <a:t>vorherige Seite </a:t>
            </a:r>
            <a:r>
              <a:rPr lang="de-DE" sz="1600"/>
              <a:t>weitergeleitet oder aber auch wieder </a:t>
            </a:r>
            <a:r>
              <a:rPr lang="de-DE" sz="1600" b="1"/>
              <a:t>zurück</a:t>
            </a:r>
            <a:r>
              <a:rPr lang="de-DE" sz="1600"/>
              <a:t> </a:t>
            </a:r>
            <a:r>
              <a:rPr lang="de-DE" sz="1600" b="1"/>
              <a:t>zur ursprünglichen Aufgabe</a:t>
            </a:r>
            <a:r>
              <a:rPr lang="de-DE" sz="1600"/>
              <a:t>.</a:t>
            </a:r>
            <a:endParaRPr/>
          </a:p>
        </p:txBody>
      </p:sp>
      <p:sp>
        <p:nvSpPr>
          <p:cNvPr id="25" name="Textfeld 24"/>
          <p:cNvSpPr txBox="1">
            <a:spLocks noAdjustHandles="1" noChangeArrowheads="1" noChangeShapeType="1" noEditPoints="1" noGrp="1" noMove="1" noResize="1" noRot="1"/>
          </p:cNvSpPr>
          <p:nvPr/>
        </p:nvSpPr>
        <p:spPr bwMode="auto">
          <a:xfrm>
            <a:off x="5902591" y="3535447"/>
            <a:ext cx="3782860" cy="1077218"/>
          </a:xfrm>
          <a:prstGeom prst="rect">
            <a:avLst/>
          </a:prstGeom>
          <a:noFill/>
        </p:spPr>
        <p:txBody>
          <a:bodyPr wrap="square" rtlCol="0">
            <a:spAutoFit/>
          </a:bodyPr>
          <a:lstStyle/>
          <a:p>
            <a:pPr>
              <a:defRPr/>
            </a:pPr>
            <a:r>
              <a:rPr lang="de-DE" sz="1600"/>
              <a:t>Dinge, die mit diesem Symbol gekennzeichnet sind, solltest du dir auf jeden Fall gut </a:t>
            </a:r>
            <a:r>
              <a:rPr lang="de-DE" sz="1600" b="1"/>
              <a:t>merken</a:t>
            </a:r>
            <a:r>
              <a:rPr lang="de-DE" sz="1600"/>
              <a:t>, da sie </a:t>
            </a:r>
            <a:r>
              <a:rPr lang="de-DE" sz="1600" b="1"/>
              <a:t>sehr wichtig </a:t>
            </a:r>
            <a:r>
              <a:rPr lang="de-DE" sz="1600"/>
              <a:t>sind!</a:t>
            </a:r>
            <a:endParaRPr/>
          </a:p>
        </p:txBody>
      </p:sp>
      <p:sp>
        <p:nvSpPr>
          <p:cNvPr id="26" name="Textfeld 25"/>
          <p:cNvSpPr txBox="1">
            <a:spLocks noAdjustHandles="1" noChangeArrowheads="1" noChangeShapeType="1" noEditPoints="1" noGrp="1" noMove="1" noResize="1" noRot="1"/>
          </p:cNvSpPr>
          <p:nvPr/>
        </p:nvSpPr>
        <p:spPr bwMode="auto">
          <a:xfrm>
            <a:off x="5902591" y="5206306"/>
            <a:ext cx="3782860" cy="584775"/>
          </a:xfrm>
          <a:prstGeom prst="rect">
            <a:avLst/>
          </a:prstGeom>
          <a:noFill/>
        </p:spPr>
        <p:txBody>
          <a:bodyPr wrap="square" rtlCol="0">
            <a:spAutoFit/>
          </a:bodyPr>
          <a:lstStyle/>
          <a:p>
            <a:pPr>
              <a:defRPr/>
            </a:pPr>
            <a:r>
              <a:rPr lang="de-DE" sz="1600"/>
              <a:t>Neben diesem Symbol findest du wichtige </a:t>
            </a:r>
            <a:r>
              <a:rPr lang="de-DE" sz="1600" b="1"/>
              <a:t>Hinweise zur Bearbeitung </a:t>
            </a:r>
            <a:r>
              <a:rPr lang="de-DE" sz="1600"/>
              <a:t>einer Aufgabe. </a:t>
            </a:r>
            <a:endParaRPr lang="de-DE" sz="1600">
              <a:highlight>
                <a:srgbClr val="FCCC36"/>
              </a:highlight>
            </a:endParaRPr>
          </a:p>
        </p:txBody>
      </p:sp>
      <p:sp>
        <p:nvSpPr>
          <p:cNvPr id="27" name="Textfeld 26"/>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2</a:t>
            </a:r>
            <a:endParaRPr/>
          </a:p>
        </p:txBody>
      </p:sp>
      <p:pic>
        <p:nvPicPr>
          <p:cNvPr id="28" name="Grafik 27"/>
          <p:cNvPicPr>
            <a:picLocks noAdjustHandles="1" noChangeAspect="1" noChangeArrowheads="1" noChangeShapeType="1" noEditPoints="1" noGrp="1" noMove="1" noResize="1" noRot="1" noCrop="1"/>
          </p:cNvPicPr>
          <p:nvPr/>
        </p:nvPicPr>
        <p:blipFill>
          <a:blip r:embed="rId9"/>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736921" y="383035"/>
                <a:ext cx="3230672" cy="584775"/>
              </a:xfrm>
              <a:prstGeom prst="rect">
                <a:avLst/>
              </a:prstGeom>
              <a:noFill/>
              <a:ln>
                <a:noFill/>
              </a:ln>
            </p:spPr>
            <p:txBody>
              <a:bodyPr wrap="square" rtlCol="0">
                <a:spAutoFit/>
              </a:bodyPr>
              <a:lstStyle/>
              <a:p>
                <a:pPr>
                  <a:defRPr/>
                </a:pPr>
                <a:r>
                  <a:rPr lang="de-DE" sz="3200">
                    <a:solidFill>
                      <a:schemeClr val="tx1">
                        <a:lumMod val="95000"/>
                        <a:lumOff val="5000"/>
                      </a:schemeClr>
                    </a:solidFill>
                    <a:cs typeface="Arial"/>
                  </a:rPr>
                  <a:t>Erstellung Skript II</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18366" y="1421703"/>
            <a:ext cx="8888472" cy="646331"/>
          </a:xfrm>
          <a:prstGeom prst="rect">
            <a:avLst/>
          </a:prstGeom>
          <a:noFill/>
        </p:spPr>
        <p:txBody>
          <a:bodyPr wrap="square" rtlCol="0">
            <a:spAutoFit/>
          </a:bodyPr>
          <a:lstStyle/>
          <a:p>
            <a:pPr>
              <a:defRPr/>
            </a:pPr>
            <a:r>
              <a:rPr lang="de-DE" b="1"/>
              <a:t>Aufgabe 2)</a:t>
            </a:r>
            <a:endParaRPr/>
          </a:p>
          <a:p>
            <a:pPr>
              <a:defRPr/>
            </a:pPr>
            <a:r>
              <a:rPr lang="de-DE" b="1"/>
              <a:t>Entwickelt </a:t>
            </a:r>
            <a:r>
              <a:rPr lang="de-DE"/>
              <a:t>nun, eine Tonspur für euer Erklärvideo. </a:t>
            </a:r>
            <a:endParaRPr/>
          </a:p>
        </p:txBody>
      </p:sp>
      <p:pic>
        <p:nvPicPr>
          <p:cNvPr id="12" name="Grafik 11" descr="Fragen Silhouette">
            <a:hlinkClick r:id="rId3" action="ppaction://hlinksldjump"/>
          </p:cNvPr>
          <p:cNvPicPr>
            <a:picLocks noChangeAspect="1"/>
          </p:cNvPicPr>
          <p:nvPr/>
        </p:nvPicPr>
        <p:blipFill>
          <a:blip r:embed="rId4"/>
          <a:stretch/>
        </p:blipFill>
        <p:spPr bwMode="auto">
          <a:xfrm>
            <a:off x="9165370" y="5926570"/>
            <a:ext cx="740630" cy="740630"/>
          </a:xfrm>
          <a:prstGeom prst="rect">
            <a:avLst/>
          </a:prstGeom>
        </p:spPr>
      </p:pic>
      <p:sp>
        <p:nvSpPr>
          <p:cNvPr id="13" name="Textfeld 12"/>
          <p:cNvSpPr txBox="1"/>
          <p:nvPr/>
        </p:nvSpPr>
        <p:spPr bwMode="auto">
          <a:xfrm>
            <a:off x="9462384" y="6591582"/>
            <a:ext cx="495202" cy="369332"/>
          </a:xfrm>
          <a:prstGeom prst="rect">
            <a:avLst/>
          </a:prstGeom>
          <a:noFill/>
        </p:spPr>
        <p:txBody>
          <a:bodyPr wrap="square" rtlCol="0">
            <a:spAutoFit/>
          </a:bodyPr>
          <a:lstStyle/>
          <a:p>
            <a:pPr algn="r">
              <a:defRPr/>
            </a:pPr>
            <a:r>
              <a:rPr lang="de-DE" b="1"/>
              <a:t>29</a:t>
            </a:r>
            <a:endParaRPr/>
          </a:p>
        </p:txBody>
      </p:sp>
      <p:pic>
        <p:nvPicPr>
          <p:cNvPr id="16" name="Grafik 15" descr="Benutzer Silhouette"/>
          <p:cNvPicPr>
            <a:picLocks noChangeAspect="1"/>
          </p:cNvPicPr>
          <p:nvPr/>
        </p:nvPicPr>
        <p:blipFill>
          <a:blip r:embed="rId5"/>
          <a:stretch/>
        </p:blipFill>
        <p:spPr bwMode="auto">
          <a:xfrm>
            <a:off x="9165370" y="307879"/>
            <a:ext cx="736545" cy="736545"/>
          </a:xfrm>
          <a:prstGeom prst="rect">
            <a:avLst/>
          </a:prstGeom>
        </p:spPr>
      </p:pic>
      <p:sp>
        <p:nvSpPr>
          <p:cNvPr id="17" name="Textfeld 16"/>
          <p:cNvSpPr txBox="1"/>
          <p:nvPr/>
        </p:nvSpPr>
        <p:spPr bwMode="auto">
          <a:xfrm>
            <a:off x="850364" y="2208748"/>
            <a:ext cx="7166294" cy="4247317"/>
          </a:xfrm>
          <a:prstGeom prst="rect">
            <a:avLst/>
          </a:prstGeom>
          <a:noFill/>
        </p:spPr>
        <p:txBody>
          <a:bodyPr wrap="square">
            <a:spAutoFit/>
          </a:bodyPr>
          <a:lstStyle/>
          <a:p>
            <a:pPr>
              <a:defRPr/>
            </a:pPr>
            <a:r>
              <a:rPr lang="de-DE" u="sng"/>
              <a:t>Hinweis:</a:t>
            </a:r>
            <a:r>
              <a:rPr lang="de-DE"/>
              <a:t> </a:t>
            </a:r>
            <a:endParaRPr/>
          </a:p>
          <a:p>
            <a:pPr>
              <a:defRPr/>
            </a:pPr>
            <a:r>
              <a:rPr lang="de-DE"/>
              <a:t>Die folgenden </a:t>
            </a:r>
            <a:r>
              <a:rPr lang="de-DE" b="1" i="1"/>
              <a:t>Fachbegriffe</a:t>
            </a:r>
            <a:r>
              <a:rPr lang="de-DE"/>
              <a:t> sollten in eurem Erklärvideo vorkommen:</a:t>
            </a:r>
            <a:endParaRPr/>
          </a:p>
          <a:p>
            <a:pPr>
              <a:defRPr/>
            </a:pPr>
            <a:endParaRPr lang="de-DE"/>
          </a:p>
          <a:p>
            <a:pPr marL="285750" indent="-285750">
              <a:buFont typeface="Courier New"/>
              <a:buChar char="o"/>
              <a:defRPr/>
            </a:pPr>
            <a:r>
              <a:rPr lang="de-DE" b="1" i="1"/>
              <a:t>gesättigt(e Lösung)</a:t>
            </a:r>
            <a:endParaRPr/>
          </a:p>
          <a:p>
            <a:pPr marL="285750" indent="-285750">
              <a:buFont typeface="Courier New"/>
              <a:buChar char="o"/>
              <a:defRPr/>
            </a:pPr>
            <a:r>
              <a:rPr lang="de-DE" b="1" i="1"/>
              <a:t>Bodensatz</a:t>
            </a:r>
            <a:endParaRPr/>
          </a:p>
          <a:p>
            <a:pPr marL="285750" indent="-285750">
              <a:buFont typeface="Courier New"/>
              <a:buChar char="o"/>
              <a:defRPr/>
            </a:pPr>
            <a:r>
              <a:rPr lang="de-DE" b="1" i="1"/>
              <a:t>Löslichkeit</a:t>
            </a:r>
            <a:endParaRPr/>
          </a:p>
          <a:p>
            <a:pPr marL="285750" indent="-285750">
              <a:buFont typeface="Courier New"/>
              <a:buChar char="o"/>
              <a:defRPr/>
            </a:pPr>
            <a:r>
              <a:rPr lang="de-DE" b="1" i="1"/>
              <a:t>Kohlenstoffdioxid</a:t>
            </a:r>
            <a:endParaRPr/>
          </a:p>
          <a:p>
            <a:pPr marL="285750" indent="-285750">
              <a:buFont typeface="Courier New"/>
              <a:buChar char="o"/>
              <a:defRPr/>
            </a:pPr>
            <a:r>
              <a:rPr lang="de-DE" b="1" i="1"/>
              <a:t>Citronensäure</a:t>
            </a:r>
            <a:endParaRPr/>
          </a:p>
          <a:p>
            <a:pPr marL="285750" indent="-285750">
              <a:buFont typeface="Courier New"/>
              <a:buChar char="o"/>
              <a:defRPr/>
            </a:pPr>
            <a:r>
              <a:rPr lang="de-DE" b="1" i="1"/>
              <a:t>Natriumhydrogencarbonat</a:t>
            </a:r>
            <a:endParaRPr/>
          </a:p>
          <a:p>
            <a:pPr marL="285750" indent="-285750">
              <a:buFont typeface="Courier New"/>
              <a:buChar char="o"/>
              <a:defRPr/>
            </a:pPr>
            <a:r>
              <a:rPr lang="de-DE" b="1" i="1"/>
              <a:t>gasförmig</a:t>
            </a:r>
            <a:endParaRPr/>
          </a:p>
          <a:p>
            <a:pPr marL="285750" indent="-285750">
              <a:buFont typeface="Courier New"/>
              <a:buChar char="o"/>
              <a:defRPr/>
            </a:pPr>
            <a:r>
              <a:rPr lang="de-DE" b="1" i="1"/>
              <a:t>gelöst</a:t>
            </a:r>
            <a:endParaRPr/>
          </a:p>
          <a:p>
            <a:pPr marL="285750" indent="-285750">
              <a:buFont typeface="Courier New"/>
              <a:buChar char="o"/>
              <a:defRPr/>
            </a:pPr>
            <a:r>
              <a:rPr lang="de-DE" b="1" i="1"/>
              <a:t>Stoffeigenschaft</a:t>
            </a:r>
            <a:endParaRPr/>
          </a:p>
          <a:p>
            <a:pPr marL="285750" indent="-285750">
              <a:buFont typeface="Courier New"/>
              <a:buChar char="o"/>
              <a:defRPr/>
            </a:pPr>
            <a:endParaRPr lang="de-DE" b="1" i="1"/>
          </a:p>
          <a:p>
            <a:pPr>
              <a:defRPr/>
            </a:pPr>
            <a:r>
              <a:rPr lang="de-DE"/>
              <a:t>Zu eurer eigenen Überprüfung könnt ihr die Begriffe abhaken, </a:t>
            </a:r>
            <a:br>
              <a:rPr lang="de-DE"/>
            </a:br>
            <a:r>
              <a:rPr lang="de-DE"/>
              <a:t>sobald ihr diese in eurem Text eingebunden habt.</a:t>
            </a:r>
            <a:endParaRPr/>
          </a:p>
        </p:txBody>
      </p:sp>
      <p:pic>
        <p:nvPicPr>
          <p:cNvPr id="18" name="Grafik 17" descr="Informationen Silhouette"/>
          <p:cNvPicPr>
            <a:picLocks noChangeAspect="1"/>
          </p:cNvPicPr>
          <p:nvPr/>
        </p:nvPicPr>
        <p:blipFill>
          <a:blip r:embed="rId6"/>
          <a:stretch/>
        </p:blipFill>
        <p:spPr bwMode="auto">
          <a:xfrm>
            <a:off x="418364" y="2179529"/>
            <a:ext cx="432000" cy="432000"/>
          </a:xfrm>
          <a:prstGeom prst="rect">
            <a:avLst/>
          </a:prstGeom>
        </p:spPr>
      </p:pic>
      <p:grpSp>
        <p:nvGrpSpPr>
          <p:cNvPr id="6" name="Gruppieren 5"/>
          <p:cNvGrpSpPr>
            <a:grpSpLocks noChangeAspect="1"/>
          </p:cNvGrpSpPr>
          <p:nvPr/>
        </p:nvGrpSpPr>
        <p:grpSpPr bwMode="auto">
          <a:xfrm>
            <a:off x="5583029" y="3007820"/>
            <a:ext cx="2048406" cy="1676913"/>
            <a:chOff x="5583029" y="3007820"/>
            <a:chExt cx="1587600" cy="1299678"/>
          </a:xfrm>
        </p:grpSpPr>
        <p:pic>
          <p:nvPicPr>
            <p:cNvPr id="3" name="Grafik 2" descr="Liste Silhouette"/>
            <p:cNvPicPr>
              <a:picLocks noChangeAspect="1"/>
            </p:cNvPicPr>
            <p:nvPr/>
          </p:nvPicPr>
          <p:blipFill>
            <a:blip r:embed="rId7"/>
            <a:stretch/>
          </p:blipFill>
          <p:spPr bwMode="auto">
            <a:xfrm>
              <a:off x="5583029" y="3007820"/>
              <a:ext cx="914400" cy="914400"/>
            </a:xfrm>
            <a:prstGeom prst="rect">
              <a:avLst/>
            </a:prstGeom>
          </p:spPr>
        </p:pic>
        <p:pic>
          <p:nvPicPr>
            <p:cNvPr id="5" name="Grafik 4" descr="Prüfliste Silhouette"/>
            <p:cNvPicPr>
              <a:picLocks noChangeAspect="1"/>
            </p:cNvPicPr>
            <p:nvPr/>
          </p:nvPicPr>
          <p:blipFill>
            <a:blip r:embed="rId8"/>
            <a:stretch/>
          </p:blipFill>
          <p:spPr bwMode="auto">
            <a:xfrm>
              <a:off x="6256229" y="3393098"/>
              <a:ext cx="914400" cy="914400"/>
            </a:xfrm>
            <a:prstGeom prst="rect">
              <a:avLst/>
            </a:prstGeom>
          </p:spPr>
        </p:pic>
      </p:grpSp>
      <p:pic>
        <p:nvPicPr>
          <p:cNvPr id="20" name="Grafik 19"/>
          <p:cNvPicPr>
            <a:picLocks noChangeAspect="1"/>
          </p:cNvPicPr>
          <p:nvPr/>
        </p:nvPicPr>
        <p:blipFill>
          <a:blip r:embed="rId9"/>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Skript I</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Rechteck 17"/>
          <p:cNvSpPr/>
          <p:nvPr/>
        </p:nvSpPr>
        <p:spPr bwMode="auto">
          <a:xfrm>
            <a:off x="669001"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591841" y="1421703"/>
            <a:ext cx="2691130" cy="338554"/>
          </a:xfrm>
          <a:prstGeom prst="rect">
            <a:avLst/>
          </a:prstGeom>
          <a:noFill/>
        </p:spPr>
        <p:txBody>
          <a:bodyPr wrap="square" rtlCol="0">
            <a:spAutoFit/>
          </a:bodyPr>
          <a:lstStyle/>
          <a:p>
            <a:pPr>
              <a:defRPr/>
            </a:pPr>
            <a:r>
              <a:rPr lang="de-DE" sz="1600" b="1"/>
              <a:t>1) </a:t>
            </a:r>
            <a:r>
              <a:rPr lang="de-DE" sz="1600"/>
              <a:t>Geplante Dauer:</a:t>
            </a:r>
            <a:r>
              <a:rPr lang="de-DE" sz="1600" u="sng"/>
              <a:t> 		</a:t>
            </a:r>
            <a:endParaRPr lang="de-DE" sz="1600"/>
          </a:p>
        </p:txBody>
      </p:sp>
      <p:sp>
        <p:nvSpPr>
          <p:cNvPr id="26" name="Rechteck 25"/>
          <p:cNvSpPr/>
          <p:nvPr/>
        </p:nvSpPr>
        <p:spPr bwMode="auto">
          <a:xfrm>
            <a:off x="3530293"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8" name="Textfeld 27"/>
          <p:cNvSpPr txBox="1"/>
          <p:nvPr/>
        </p:nvSpPr>
        <p:spPr bwMode="auto">
          <a:xfrm>
            <a:off x="3453133" y="1421703"/>
            <a:ext cx="2691130" cy="338554"/>
          </a:xfrm>
          <a:prstGeom prst="rect">
            <a:avLst/>
          </a:prstGeom>
          <a:noFill/>
        </p:spPr>
        <p:txBody>
          <a:bodyPr wrap="square" rtlCol="0">
            <a:spAutoFit/>
          </a:bodyPr>
          <a:lstStyle/>
          <a:p>
            <a:pPr>
              <a:defRPr/>
            </a:pPr>
            <a:r>
              <a:rPr lang="de-DE" sz="1600" b="1"/>
              <a:t>2)</a:t>
            </a:r>
            <a:r>
              <a:rPr lang="de-DE" sz="1600"/>
              <a:t> Geplante Dauer:</a:t>
            </a:r>
            <a:r>
              <a:rPr lang="de-DE" sz="1600" u="sng"/>
              <a:t> 		</a:t>
            </a:r>
            <a:endParaRPr lang="de-DE" sz="1600"/>
          </a:p>
        </p:txBody>
      </p:sp>
      <p:sp>
        <p:nvSpPr>
          <p:cNvPr id="43" name="Rechteck 42"/>
          <p:cNvSpPr/>
          <p:nvPr/>
        </p:nvSpPr>
        <p:spPr bwMode="auto">
          <a:xfrm>
            <a:off x="6391586"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4" name="Textfeld 43"/>
          <p:cNvSpPr txBox="1"/>
          <p:nvPr/>
        </p:nvSpPr>
        <p:spPr bwMode="auto">
          <a:xfrm>
            <a:off x="6314426" y="1421703"/>
            <a:ext cx="2691130" cy="338554"/>
          </a:xfrm>
          <a:prstGeom prst="rect">
            <a:avLst/>
          </a:prstGeom>
          <a:noFill/>
        </p:spPr>
        <p:txBody>
          <a:bodyPr wrap="square" rtlCol="0">
            <a:spAutoFit/>
          </a:bodyPr>
          <a:lstStyle/>
          <a:p>
            <a:pPr>
              <a:defRPr/>
            </a:pPr>
            <a:r>
              <a:rPr lang="de-DE" sz="1600" b="1"/>
              <a:t>3)</a:t>
            </a:r>
            <a:r>
              <a:rPr lang="de-DE" sz="1600"/>
              <a:t> Geplante Dauer:</a:t>
            </a:r>
            <a:r>
              <a:rPr lang="de-DE" sz="1600" u="sng"/>
              <a:t> 		</a:t>
            </a:r>
            <a:endParaRPr lang="de-DE" sz="1600"/>
          </a:p>
        </p:txBody>
      </p:sp>
      <p:grpSp>
        <p:nvGrpSpPr>
          <p:cNvPr id="3" name="Gruppieren 2"/>
          <p:cNvGrpSpPr/>
          <p:nvPr/>
        </p:nvGrpSpPr>
        <p:grpSpPr bwMode="auto">
          <a:xfrm>
            <a:off x="669001" y="4277462"/>
            <a:ext cx="2385059" cy="2028459"/>
            <a:chOff x="669001" y="4277462"/>
            <a:chExt cx="2385059" cy="2028459"/>
          </a:xfrm>
        </p:grpSpPr>
        <p:cxnSp>
          <p:nvCxnSpPr>
            <p:cNvPr id="21" name="Gerader Verbinder 20"/>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p:nvGrpSpPr>
        <p:grpSpPr bwMode="auto">
          <a:xfrm>
            <a:off x="3606168" y="4271198"/>
            <a:ext cx="2385059" cy="2028459"/>
            <a:chOff x="669001" y="4277462"/>
            <a:chExt cx="2385059" cy="2028459"/>
          </a:xfrm>
        </p:grpSpPr>
        <p:cxnSp>
          <p:nvCxnSpPr>
            <p:cNvPr id="52" name="Gerader Verbinder 51"/>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56"/>
          <p:cNvGrpSpPr/>
          <p:nvPr/>
        </p:nvGrpSpPr>
        <p:grpSpPr bwMode="auto">
          <a:xfrm>
            <a:off x="6467461" y="4264934"/>
            <a:ext cx="2385059" cy="2028459"/>
            <a:chOff x="669001" y="4277462"/>
            <a:chExt cx="2385059" cy="2028459"/>
          </a:xfrm>
        </p:grpSpPr>
        <p:cxnSp>
          <p:nvCxnSpPr>
            <p:cNvPr id="58" name="Gerader Verbinder 57"/>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feld 38"/>
          <p:cNvSpPr txBox="1"/>
          <p:nvPr/>
        </p:nvSpPr>
        <p:spPr bwMode="auto">
          <a:xfrm>
            <a:off x="9462384" y="6591582"/>
            <a:ext cx="495202" cy="369332"/>
          </a:xfrm>
          <a:prstGeom prst="rect">
            <a:avLst/>
          </a:prstGeom>
          <a:noFill/>
        </p:spPr>
        <p:txBody>
          <a:bodyPr wrap="square" rtlCol="0">
            <a:spAutoFit/>
          </a:bodyPr>
          <a:lstStyle/>
          <a:p>
            <a:pPr algn="r">
              <a:defRPr/>
            </a:pPr>
            <a:r>
              <a:rPr lang="de-DE" b="1"/>
              <a:t>30</a:t>
            </a:r>
            <a:endParaRPr/>
          </a:p>
        </p:txBody>
      </p:sp>
      <p:pic>
        <p:nvPicPr>
          <p:cNvPr id="40" name="Grafik 39" descr="Benutzer Silhouette"/>
          <p:cNvPicPr>
            <a:picLocks noChangeAspect="1"/>
          </p:cNvPicPr>
          <p:nvPr/>
        </p:nvPicPr>
        <p:blipFill>
          <a:blip r:embed="rId3"/>
          <a:stretch/>
        </p:blipFill>
        <p:spPr bwMode="auto">
          <a:xfrm>
            <a:off x="9119362" y="307150"/>
            <a:ext cx="736545" cy="736545"/>
          </a:xfrm>
          <a:prstGeom prst="rect">
            <a:avLst/>
          </a:prstGeom>
        </p:spPr>
      </p:pic>
      <p:pic>
        <p:nvPicPr>
          <p:cNvPr id="41" name="Grafik 40"/>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Skript II</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Rechteck 17"/>
          <p:cNvSpPr/>
          <p:nvPr/>
        </p:nvSpPr>
        <p:spPr bwMode="auto">
          <a:xfrm>
            <a:off x="669001"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591841" y="1421703"/>
            <a:ext cx="2691130" cy="338554"/>
          </a:xfrm>
          <a:prstGeom prst="rect">
            <a:avLst/>
          </a:prstGeom>
          <a:noFill/>
        </p:spPr>
        <p:txBody>
          <a:bodyPr wrap="square" rtlCol="0">
            <a:spAutoFit/>
          </a:bodyPr>
          <a:lstStyle/>
          <a:p>
            <a:pPr>
              <a:defRPr/>
            </a:pPr>
            <a:r>
              <a:rPr lang="de-DE" sz="1600" b="1"/>
              <a:t>4) </a:t>
            </a:r>
            <a:r>
              <a:rPr lang="de-DE" sz="1600"/>
              <a:t>Geplante Dauer:</a:t>
            </a:r>
            <a:r>
              <a:rPr lang="de-DE" sz="1600" u="sng"/>
              <a:t> 		</a:t>
            </a:r>
            <a:endParaRPr lang="de-DE" sz="1600"/>
          </a:p>
        </p:txBody>
      </p:sp>
      <p:sp>
        <p:nvSpPr>
          <p:cNvPr id="26" name="Rechteck 25"/>
          <p:cNvSpPr/>
          <p:nvPr/>
        </p:nvSpPr>
        <p:spPr bwMode="auto">
          <a:xfrm>
            <a:off x="3530293"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8" name="Textfeld 27"/>
          <p:cNvSpPr txBox="1"/>
          <p:nvPr/>
        </p:nvSpPr>
        <p:spPr bwMode="auto">
          <a:xfrm>
            <a:off x="3453133" y="1421703"/>
            <a:ext cx="2691130" cy="338554"/>
          </a:xfrm>
          <a:prstGeom prst="rect">
            <a:avLst/>
          </a:prstGeom>
          <a:noFill/>
        </p:spPr>
        <p:txBody>
          <a:bodyPr wrap="square" rtlCol="0">
            <a:spAutoFit/>
          </a:bodyPr>
          <a:lstStyle/>
          <a:p>
            <a:pPr>
              <a:defRPr/>
            </a:pPr>
            <a:r>
              <a:rPr lang="de-DE" sz="1600" b="1"/>
              <a:t>5)</a:t>
            </a:r>
            <a:r>
              <a:rPr lang="de-DE" sz="1600"/>
              <a:t> Geplante Dauer:</a:t>
            </a:r>
            <a:r>
              <a:rPr lang="de-DE" sz="1600" u="sng"/>
              <a:t> 		</a:t>
            </a:r>
            <a:endParaRPr lang="de-DE" sz="1600"/>
          </a:p>
        </p:txBody>
      </p:sp>
      <p:sp>
        <p:nvSpPr>
          <p:cNvPr id="43" name="Rechteck 42"/>
          <p:cNvSpPr/>
          <p:nvPr/>
        </p:nvSpPr>
        <p:spPr bwMode="auto">
          <a:xfrm>
            <a:off x="6391586"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4" name="Textfeld 43"/>
          <p:cNvSpPr txBox="1"/>
          <p:nvPr/>
        </p:nvSpPr>
        <p:spPr bwMode="auto">
          <a:xfrm>
            <a:off x="6314426" y="1421703"/>
            <a:ext cx="2691130" cy="338554"/>
          </a:xfrm>
          <a:prstGeom prst="rect">
            <a:avLst/>
          </a:prstGeom>
          <a:noFill/>
        </p:spPr>
        <p:txBody>
          <a:bodyPr wrap="square" rtlCol="0">
            <a:spAutoFit/>
          </a:bodyPr>
          <a:lstStyle/>
          <a:p>
            <a:pPr>
              <a:defRPr/>
            </a:pPr>
            <a:r>
              <a:rPr lang="de-DE" sz="1600" b="1"/>
              <a:t>6)</a:t>
            </a:r>
            <a:r>
              <a:rPr lang="de-DE" sz="1600"/>
              <a:t> Geplante Dauer:</a:t>
            </a:r>
            <a:r>
              <a:rPr lang="de-DE" sz="1600" u="sng"/>
              <a:t> 		</a:t>
            </a:r>
            <a:endParaRPr lang="de-DE" sz="1600"/>
          </a:p>
        </p:txBody>
      </p:sp>
      <p:grpSp>
        <p:nvGrpSpPr>
          <p:cNvPr id="3" name="Gruppieren 2"/>
          <p:cNvGrpSpPr/>
          <p:nvPr/>
        </p:nvGrpSpPr>
        <p:grpSpPr bwMode="auto">
          <a:xfrm>
            <a:off x="669001" y="4277462"/>
            <a:ext cx="2385059" cy="2028459"/>
            <a:chOff x="669001" y="4277462"/>
            <a:chExt cx="2385059" cy="2028459"/>
          </a:xfrm>
        </p:grpSpPr>
        <p:cxnSp>
          <p:nvCxnSpPr>
            <p:cNvPr id="21" name="Gerader Verbinder 20"/>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p:nvGrpSpPr>
        <p:grpSpPr bwMode="auto">
          <a:xfrm>
            <a:off x="3606168" y="4271198"/>
            <a:ext cx="2385059" cy="2028459"/>
            <a:chOff x="669001" y="4277462"/>
            <a:chExt cx="2385059" cy="2028459"/>
          </a:xfrm>
        </p:grpSpPr>
        <p:cxnSp>
          <p:nvCxnSpPr>
            <p:cNvPr id="52" name="Gerader Verbinder 51"/>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56"/>
          <p:cNvGrpSpPr/>
          <p:nvPr/>
        </p:nvGrpSpPr>
        <p:grpSpPr bwMode="auto">
          <a:xfrm>
            <a:off x="6467461" y="4264934"/>
            <a:ext cx="2385059" cy="2028459"/>
            <a:chOff x="669001" y="4277462"/>
            <a:chExt cx="2385059" cy="2028459"/>
          </a:xfrm>
        </p:grpSpPr>
        <p:cxnSp>
          <p:nvCxnSpPr>
            <p:cNvPr id="58" name="Gerader Verbinder 57"/>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feld 38"/>
          <p:cNvSpPr txBox="1"/>
          <p:nvPr/>
        </p:nvSpPr>
        <p:spPr bwMode="auto">
          <a:xfrm>
            <a:off x="9462384" y="6591582"/>
            <a:ext cx="495202" cy="369332"/>
          </a:xfrm>
          <a:prstGeom prst="rect">
            <a:avLst/>
          </a:prstGeom>
          <a:noFill/>
        </p:spPr>
        <p:txBody>
          <a:bodyPr wrap="square" rtlCol="0">
            <a:spAutoFit/>
          </a:bodyPr>
          <a:lstStyle/>
          <a:p>
            <a:pPr algn="r">
              <a:defRPr/>
            </a:pPr>
            <a:r>
              <a:rPr lang="de-DE" b="1"/>
              <a:t>31</a:t>
            </a:r>
            <a:endParaRPr/>
          </a:p>
        </p:txBody>
      </p:sp>
      <p:pic>
        <p:nvPicPr>
          <p:cNvPr id="40" name="Grafik 39" descr="Benutzer Silhouette"/>
          <p:cNvPicPr>
            <a:picLocks noChangeAspect="1"/>
          </p:cNvPicPr>
          <p:nvPr/>
        </p:nvPicPr>
        <p:blipFill>
          <a:blip r:embed="rId3"/>
          <a:stretch/>
        </p:blipFill>
        <p:spPr bwMode="auto">
          <a:xfrm>
            <a:off x="9119362" y="307150"/>
            <a:ext cx="736545" cy="736545"/>
          </a:xfrm>
          <a:prstGeom prst="rect">
            <a:avLst/>
          </a:prstGeom>
        </p:spPr>
      </p:pic>
      <p:pic>
        <p:nvPicPr>
          <p:cNvPr id="41" name="Grafik 40"/>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Skript III</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Rechteck 17"/>
          <p:cNvSpPr/>
          <p:nvPr/>
        </p:nvSpPr>
        <p:spPr bwMode="auto">
          <a:xfrm>
            <a:off x="669001"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591841" y="1421703"/>
            <a:ext cx="2691130" cy="338554"/>
          </a:xfrm>
          <a:prstGeom prst="rect">
            <a:avLst/>
          </a:prstGeom>
          <a:noFill/>
        </p:spPr>
        <p:txBody>
          <a:bodyPr wrap="square" rtlCol="0">
            <a:spAutoFit/>
          </a:bodyPr>
          <a:lstStyle/>
          <a:p>
            <a:pPr>
              <a:defRPr/>
            </a:pPr>
            <a:r>
              <a:rPr lang="de-DE" sz="1600" b="1"/>
              <a:t>7) </a:t>
            </a:r>
            <a:r>
              <a:rPr lang="de-DE" sz="1600"/>
              <a:t>Geplante Dauer:</a:t>
            </a:r>
            <a:r>
              <a:rPr lang="de-DE" sz="1600" u="sng"/>
              <a:t> 		</a:t>
            </a:r>
            <a:endParaRPr lang="de-DE" sz="1600"/>
          </a:p>
        </p:txBody>
      </p:sp>
      <p:sp>
        <p:nvSpPr>
          <p:cNvPr id="26" name="Rechteck 25"/>
          <p:cNvSpPr/>
          <p:nvPr/>
        </p:nvSpPr>
        <p:spPr bwMode="auto">
          <a:xfrm>
            <a:off x="3530293"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8" name="Textfeld 27"/>
          <p:cNvSpPr txBox="1"/>
          <p:nvPr/>
        </p:nvSpPr>
        <p:spPr bwMode="auto">
          <a:xfrm>
            <a:off x="3453133" y="1421703"/>
            <a:ext cx="2691130" cy="338554"/>
          </a:xfrm>
          <a:prstGeom prst="rect">
            <a:avLst/>
          </a:prstGeom>
          <a:noFill/>
        </p:spPr>
        <p:txBody>
          <a:bodyPr wrap="square" rtlCol="0">
            <a:spAutoFit/>
          </a:bodyPr>
          <a:lstStyle/>
          <a:p>
            <a:pPr>
              <a:defRPr/>
            </a:pPr>
            <a:r>
              <a:rPr lang="de-DE" sz="1600" b="1"/>
              <a:t>8)</a:t>
            </a:r>
            <a:r>
              <a:rPr lang="de-DE" sz="1600"/>
              <a:t> Geplante Dauer:</a:t>
            </a:r>
            <a:r>
              <a:rPr lang="de-DE" sz="1600" u="sng"/>
              <a:t> 		</a:t>
            </a:r>
            <a:endParaRPr lang="de-DE" sz="1600"/>
          </a:p>
        </p:txBody>
      </p:sp>
      <p:sp>
        <p:nvSpPr>
          <p:cNvPr id="43" name="Rechteck 42"/>
          <p:cNvSpPr/>
          <p:nvPr/>
        </p:nvSpPr>
        <p:spPr bwMode="auto">
          <a:xfrm>
            <a:off x="6391586" y="1986122"/>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4" name="Textfeld 43"/>
          <p:cNvSpPr txBox="1"/>
          <p:nvPr/>
        </p:nvSpPr>
        <p:spPr bwMode="auto">
          <a:xfrm>
            <a:off x="6314426" y="1421703"/>
            <a:ext cx="2691130" cy="338554"/>
          </a:xfrm>
          <a:prstGeom prst="rect">
            <a:avLst/>
          </a:prstGeom>
          <a:noFill/>
        </p:spPr>
        <p:txBody>
          <a:bodyPr wrap="square" rtlCol="0">
            <a:spAutoFit/>
          </a:bodyPr>
          <a:lstStyle/>
          <a:p>
            <a:pPr>
              <a:defRPr/>
            </a:pPr>
            <a:r>
              <a:rPr lang="de-DE" sz="1600" b="1"/>
              <a:t>9)</a:t>
            </a:r>
            <a:r>
              <a:rPr lang="de-DE" sz="1600"/>
              <a:t> Geplante Dauer:</a:t>
            </a:r>
            <a:r>
              <a:rPr lang="de-DE" sz="1600" u="sng"/>
              <a:t> 		</a:t>
            </a:r>
            <a:endParaRPr lang="de-DE" sz="1600"/>
          </a:p>
        </p:txBody>
      </p:sp>
      <p:grpSp>
        <p:nvGrpSpPr>
          <p:cNvPr id="3" name="Gruppieren 2"/>
          <p:cNvGrpSpPr/>
          <p:nvPr/>
        </p:nvGrpSpPr>
        <p:grpSpPr bwMode="auto">
          <a:xfrm>
            <a:off x="669001" y="4277462"/>
            <a:ext cx="2385059" cy="2028459"/>
            <a:chOff x="669001" y="4277462"/>
            <a:chExt cx="2385059" cy="2028459"/>
          </a:xfrm>
        </p:grpSpPr>
        <p:cxnSp>
          <p:nvCxnSpPr>
            <p:cNvPr id="21" name="Gerader Verbinder 20"/>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p:nvGrpSpPr>
        <p:grpSpPr bwMode="auto">
          <a:xfrm>
            <a:off x="3606168" y="4271198"/>
            <a:ext cx="2385059" cy="2028459"/>
            <a:chOff x="669001" y="4277462"/>
            <a:chExt cx="2385059" cy="2028459"/>
          </a:xfrm>
        </p:grpSpPr>
        <p:cxnSp>
          <p:nvCxnSpPr>
            <p:cNvPr id="52" name="Gerader Verbinder 51"/>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56"/>
          <p:cNvGrpSpPr/>
          <p:nvPr/>
        </p:nvGrpSpPr>
        <p:grpSpPr bwMode="auto">
          <a:xfrm>
            <a:off x="6467461" y="4264934"/>
            <a:ext cx="2385059" cy="2028459"/>
            <a:chOff x="669001" y="4277462"/>
            <a:chExt cx="2385059" cy="2028459"/>
          </a:xfrm>
        </p:grpSpPr>
        <p:cxnSp>
          <p:nvCxnSpPr>
            <p:cNvPr id="58" name="Gerader Verbinder 57"/>
            <p:cNvCxnSpPr>
              <a:cxnSpLocks/>
            </p:cNvCxnSpPr>
            <p:nvPr/>
          </p:nvCxnSpPr>
          <p:spPr bwMode="auto">
            <a:xfrm>
              <a:off x="669001" y="427746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a:cxnSpLocks/>
            </p:cNvCxnSpPr>
            <p:nvPr/>
          </p:nvCxnSpPr>
          <p:spPr bwMode="auto">
            <a:xfrm>
              <a:off x="669001" y="477518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cxnSpLocks/>
            </p:cNvCxnSpPr>
            <p:nvPr/>
          </p:nvCxnSpPr>
          <p:spPr bwMode="auto">
            <a:xfrm>
              <a:off x="669001" y="528542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a:cxnSpLocks/>
            </p:cNvCxnSpPr>
            <p:nvPr/>
          </p:nvCxnSpPr>
          <p:spPr bwMode="auto">
            <a:xfrm>
              <a:off x="669001" y="57956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p:cNvCxnSpPr>
              <a:cxnSpLocks/>
            </p:cNvCxnSpPr>
            <p:nvPr/>
          </p:nvCxnSpPr>
          <p:spPr bwMode="auto">
            <a:xfrm>
              <a:off x="669001" y="6305921"/>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feld 38"/>
          <p:cNvSpPr txBox="1"/>
          <p:nvPr/>
        </p:nvSpPr>
        <p:spPr bwMode="auto">
          <a:xfrm>
            <a:off x="9462384" y="6591582"/>
            <a:ext cx="495202" cy="369332"/>
          </a:xfrm>
          <a:prstGeom prst="rect">
            <a:avLst/>
          </a:prstGeom>
          <a:noFill/>
        </p:spPr>
        <p:txBody>
          <a:bodyPr wrap="square" rtlCol="0">
            <a:spAutoFit/>
          </a:bodyPr>
          <a:lstStyle/>
          <a:p>
            <a:pPr algn="r">
              <a:defRPr/>
            </a:pPr>
            <a:r>
              <a:rPr lang="de-DE" b="1"/>
              <a:t>32</a:t>
            </a:r>
            <a:endParaRPr/>
          </a:p>
        </p:txBody>
      </p:sp>
      <p:pic>
        <p:nvPicPr>
          <p:cNvPr id="40" name="Grafik 39" descr="Benutzer Silhouette"/>
          <p:cNvPicPr>
            <a:picLocks noChangeAspect="1"/>
          </p:cNvPicPr>
          <p:nvPr/>
        </p:nvPicPr>
        <p:blipFill>
          <a:blip r:embed="rId3"/>
          <a:stretch/>
        </p:blipFill>
        <p:spPr bwMode="auto">
          <a:xfrm>
            <a:off x="9119362" y="307150"/>
            <a:ext cx="736545" cy="736545"/>
          </a:xfrm>
          <a:prstGeom prst="rect">
            <a:avLst/>
          </a:prstGeom>
        </p:spPr>
      </p:pic>
      <p:pic>
        <p:nvPicPr>
          <p:cNvPr id="41" name="Grafik 40"/>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lang="de-DE" sz="4800" b="1">
                    <a:solidFill>
                      <a:schemeClr val="tx1">
                        <a:lumMod val="95000"/>
                        <a:lumOff val="5000"/>
                      </a:schemeClr>
                    </a:solidFill>
                    <a:cs typeface="Arial"/>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Erstellung</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39" name="Textfeld 38"/>
          <p:cNvSpPr txBox="1"/>
          <p:nvPr/>
        </p:nvSpPr>
        <p:spPr bwMode="auto">
          <a:xfrm>
            <a:off x="9462384" y="6591582"/>
            <a:ext cx="495202" cy="369332"/>
          </a:xfrm>
          <a:prstGeom prst="rect">
            <a:avLst/>
          </a:prstGeom>
          <a:noFill/>
        </p:spPr>
        <p:txBody>
          <a:bodyPr wrap="square" rtlCol="0">
            <a:spAutoFit/>
          </a:bodyPr>
          <a:lstStyle/>
          <a:p>
            <a:pPr algn="r">
              <a:defRPr/>
            </a:pPr>
            <a:r>
              <a:rPr lang="de-DE" b="1"/>
              <a:t>33</a:t>
            </a:r>
            <a:endParaRPr/>
          </a:p>
        </p:txBody>
      </p:sp>
      <p:pic>
        <p:nvPicPr>
          <p:cNvPr id="40" name="Grafik 39" descr="Benutzer Silhouette"/>
          <p:cNvPicPr>
            <a:picLocks noChangeAspect="1"/>
          </p:cNvPicPr>
          <p:nvPr/>
        </p:nvPicPr>
        <p:blipFill>
          <a:blip r:embed="rId3"/>
          <a:stretch/>
        </p:blipFill>
        <p:spPr bwMode="auto">
          <a:xfrm>
            <a:off x="9119362" y="307150"/>
            <a:ext cx="736545" cy="736545"/>
          </a:xfrm>
          <a:prstGeom prst="rect">
            <a:avLst/>
          </a:prstGeom>
        </p:spPr>
      </p:pic>
      <p:sp>
        <p:nvSpPr>
          <p:cNvPr id="14" name="Textfeld 13"/>
          <p:cNvSpPr txBox="1"/>
          <p:nvPr/>
        </p:nvSpPr>
        <p:spPr bwMode="auto">
          <a:xfrm>
            <a:off x="418366" y="1416455"/>
            <a:ext cx="9101415" cy="646331"/>
          </a:xfrm>
          <a:prstGeom prst="rect">
            <a:avLst/>
          </a:prstGeom>
          <a:noFill/>
        </p:spPr>
        <p:txBody>
          <a:bodyPr wrap="square" rtlCol="0">
            <a:spAutoFit/>
          </a:bodyPr>
          <a:lstStyle/>
          <a:p>
            <a:pPr>
              <a:defRPr/>
            </a:pPr>
            <a:r>
              <a:rPr lang="de-DE" i="1"/>
              <a:t>Super, nun ist die Planung für euer Erklärvideo fast abgeschlossen!</a:t>
            </a:r>
            <a:endParaRPr/>
          </a:p>
          <a:p>
            <a:pPr>
              <a:defRPr/>
            </a:pPr>
            <a:r>
              <a:rPr lang="de-DE"/>
              <a:t>Entscheidet euch nun noch, wer von euch welche Aufgabe übernimmt.</a:t>
            </a:r>
            <a:endParaRPr/>
          </a:p>
        </p:txBody>
      </p:sp>
      <p:sp>
        <p:nvSpPr>
          <p:cNvPr id="15" name="Textfeld 14"/>
          <p:cNvSpPr txBox="1"/>
          <p:nvPr/>
        </p:nvSpPr>
        <p:spPr bwMode="auto">
          <a:xfrm>
            <a:off x="418364" y="1986275"/>
            <a:ext cx="9367546" cy="877933"/>
          </a:xfrm>
          <a:prstGeom prst="rect">
            <a:avLst/>
          </a:prstGeom>
          <a:noFill/>
        </p:spPr>
        <p:txBody>
          <a:bodyPr wrap="square" rtlCol="0">
            <a:spAutoFit/>
          </a:bodyPr>
          <a:lstStyle/>
          <a:p>
            <a:pPr>
              <a:lnSpc>
                <a:spcPct val="150000"/>
              </a:lnSpc>
              <a:defRPr/>
            </a:pPr>
            <a:r>
              <a:rPr lang="de-DE"/>
              <a:t>Für das Einsprechen der Tonspur sind/ist zuständig: </a:t>
            </a:r>
            <a:r>
              <a:rPr lang="de-DE" u="sng"/>
              <a:t>									</a:t>
            </a:r>
            <a:endParaRPr lang="de-DE"/>
          </a:p>
          <a:p>
            <a:pPr>
              <a:lnSpc>
                <a:spcPct val="150000"/>
              </a:lnSpc>
              <a:defRPr/>
            </a:pPr>
            <a:r>
              <a:rPr lang="de-DE"/>
              <a:t>Die Videobearbeitung übernimmt/übernehmen: </a:t>
            </a:r>
            <a:r>
              <a:rPr lang="de-DE" u="sng"/>
              <a:t>										</a:t>
            </a:r>
            <a:endParaRPr/>
          </a:p>
        </p:txBody>
      </p:sp>
      <p:grpSp>
        <p:nvGrpSpPr>
          <p:cNvPr id="13" name="Gruppieren 12"/>
          <p:cNvGrpSpPr/>
          <p:nvPr/>
        </p:nvGrpSpPr>
        <p:grpSpPr bwMode="auto">
          <a:xfrm>
            <a:off x="836911" y="4457570"/>
            <a:ext cx="6975241" cy="1898375"/>
            <a:chOff x="1365586" y="2932820"/>
            <a:chExt cx="6975241" cy="1898375"/>
          </a:xfrm>
        </p:grpSpPr>
        <p:sp>
          <p:nvSpPr>
            <p:cNvPr id="16" name="Textfeld 15"/>
            <p:cNvSpPr txBox="1"/>
            <p:nvPr/>
          </p:nvSpPr>
          <p:spPr bwMode="auto">
            <a:xfrm>
              <a:off x="2392358" y="3205353"/>
              <a:ext cx="5948470" cy="369332"/>
            </a:xfrm>
            <a:prstGeom prst="rect">
              <a:avLst/>
            </a:prstGeom>
            <a:noFill/>
          </p:spPr>
          <p:txBody>
            <a:bodyPr wrap="square" rtlCol="0">
              <a:spAutoFit/>
            </a:bodyPr>
            <a:lstStyle/>
            <a:p>
              <a:pPr algn="ctr">
                <a:defRPr/>
              </a:pPr>
              <a:r>
                <a:rPr lang="de-DE" i="1"/>
                <a:t>Und schon kann es mit der Videoerstellung losgehen!</a:t>
              </a:r>
              <a:endParaRPr/>
            </a:p>
          </p:txBody>
        </p:sp>
        <p:pic>
          <p:nvPicPr>
            <p:cNvPr id="8" name="Grafik 7" descr="Radiomikrofon Silhouette"/>
            <p:cNvPicPr>
              <a:picLocks noChangeAspect="1"/>
            </p:cNvPicPr>
            <p:nvPr/>
          </p:nvPicPr>
          <p:blipFill>
            <a:blip r:embed="rId4"/>
            <a:stretch/>
          </p:blipFill>
          <p:spPr bwMode="auto">
            <a:xfrm>
              <a:off x="1365586" y="3916795"/>
              <a:ext cx="914400" cy="914400"/>
            </a:xfrm>
            <a:prstGeom prst="rect">
              <a:avLst/>
            </a:prstGeom>
          </p:spPr>
        </p:pic>
        <p:pic>
          <p:nvPicPr>
            <p:cNvPr id="10" name="Grafik 9" descr="Filmklappe Silhouette"/>
            <p:cNvPicPr>
              <a:picLocks noChangeAspect="1"/>
            </p:cNvPicPr>
            <p:nvPr/>
          </p:nvPicPr>
          <p:blipFill>
            <a:blip r:embed="rId5"/>
            <a:stretch/>
          </p:blipFill>
          <p:spPr bwMode="auto">
            <a:xfrm>
              <a:off x="1365586" y="2932820"/>
              <a:ext cx="914400" cy="914400"/>
            </a:xfrm>
            <a:prstGeom prst="rect">
              <a:avLst/>
            </a:prstGeom>
          </p:spPr>
        </p:pic>
      </p:grpSp>
      <p:grpSp>
        <p:nvGrpSpPr>
          <p:cNvPr id="19" name="Gruppieren 18"/>
          <p:cNvGrpSpPr/>
          <p:nvPr/>
        </p:nvGrpSpPr>
        <p:grpSpPr bwMode="auto">
          <a:xfrm>
            <a:off x="458628" y="2926016"/>
            <a:ext cx="8316613" cy="1511185"/>
            <a:chOff x="40081" y="4063868"/>
            <a:chExt cx="8316613" cy="1511185"/>
          </a:xfrm>
        </p:grpSpPr>
        <p:pic>
          <p:nvPicPr>
            <p:cNvPr id="12" name="Grafik 11" descr="Cloudcomputing Silhouette"/>
            <p:cNvPicPr>
              <a:picLocks noChangeAspect="1"/>
            </p:cNvPicPr>
            <p:nvPr/>
          </p:nvPicPr>
          <p:blipFill>
            <a:blip r:embed="rId6"/>
            <a:stretch/>
          </p:blipFill>
          <p:spPr bwMode="auto">
            <a:xfrm>
              <a:off x="40081" y="4495868"/>
              <a:ext cx="914400" cy="914400"/>
            </a:xfrm>
            <a:prstGeom prst="rect">
              <a:avLst/>
            </a:prstGeom>
          </p:spPr>
        </p:pic>
        <p:sp>
          <p:nvSpPr>
            <p:cNvPr id="28" name="Textfeld 27"/>
            <p:cNvSpPr txBox="1"/>
            <p:nvPr/>
          </p:nvSpPr>
          <p:spPr bwMode="auto">
            <a:xfrm>
              <a:off x="928758" y="4097725"/>
              <a:ext cx="7427936" cy="1477328"/>
            </a:xfrm>
            <a:prstGeom prst="rect">
              <a:avLst/>
            </a:prstGeom>
            <a:noFill/>
          </p:spPr>
          <p:txBody>
            <a:bodyPr wrap="square">
              <a:spAutoFit/>
            </a:bodyPr>
            <a:lstStyle/>
            <a:p>
              <a:pPr>
                <a:defRPr/>
              </a:pPr>
              <a:r>
                <a:rPr lang="de-DE" u="sng"/>
                <a:t>Hinweis:</a:t>
              </a:r>
              <a:r>
                <a:rPr lang="de-DE"/>
                <a:t> </a:t>
              </a:r>
              <a:endParaRPr/>
            </a:p>
            <a:p>
              <a:pPr>
                <a:defRPr/>
              </a:pPr>
              <a:r>
                <a:rPr lang="de-DE"/>
                <a:t>Denkt immer an eine Zwischensicherung eurer Dateien, sowohl eurer Audioaufnahmen als auch bearbeiteten Videoaufnahmen.</a:t>
              </a:r>
              <a:endParaRPr/>
            </a:p>
            <a:p>
              <a:pPr>
                <a:defRPr/>
              </a:pPr>
              <a:r>
                <a:rPr lang="de-DE"/>
                <a:t>Wo genau ihr euer fertiges Erklärvideo sichern sollt, damit später mit diesem weitergearbeitet werden kann, erfahrt ihr von eurer Lehrkraft!</a:t>
              </a:r>
              <a:endParaRPr/>
            </a:p>
          </p:txBody>
        </p:sp>
        <p:pic>
          <p:nvPicPr>
            <p:cNvPr id="29" name="Grafik 28" descr="Informationen Silhouette"/>
            <p:cNvPicPr>
              <a:picLocks noChangeAspect="1"/>
            </p:cNvPicPr>
            <p:nvPr/>
          </p:nvPicPr>
          <p:blipFill>
            <a:blip r:embed="rId7"/>
            <a:stretch/>
          </p:blipFill>
          <p:spPr bwMode="auto">
            <a:xfrm>
              <a:off x="418364" y="4063868"/>
              <a:ext cx="432000" cy="432000"/>
            </a:xfrm>
            <a:prstGeom prst="rect">
              <a:avLst/>
            </a:prstGeom>
          </p:spPr>
        </p:pic>
      </p:grpSp>
      <p:pic>
        <p:nvPicPr>
          <p:cNvPr id="33" name="Grafik 32" descr="Fragen Silhouette">
            <a:hlinkClick r:id="rId8" action="ppaction://hlinksldjump"/>
          </p:cNvPr>
          <p:cNvPicPr>
            <a:picLocks noChangeAspect="1"/>
          </p:cNvPicPr>
          <p:nvPr/>
        </p:nvPicPr>
        <p:blipFill>
          <a:blip r:embed="rId9"/>
          <a:stretch/>
        </p:blipFill>
        <p:spPr bwMode="auto">
          <a:xfrm>
            <a:off x="9165370" y="5926570"/>
            <a:ext cx="740630" cy="740630"/>
          </a:xfrm>
          <a:prstGeom prst="rect">
            <a:avLst/>
          </a:prstGeom>
        </p:spPr>
      </p:pic>
      <p:sp>
        <p:nvSpPr>
          <p:cNvPr id="41" name="Textfeld 40"/>
          <p:cNvSpPr txBox="1"/>
          <p:nvPr/>
        </p:nvSpPr>
        <p:spPr bwMode="auto">
          <a:xfrm>
            <a:off x="3027355" y="5455688"/>
            <a:ext cx="6138015" cy="1200329"/>
          </a:xfrm>
          <a:prstGeom prst="rect">
            <a:avLst/>
          </a:prstGeom>
          <a:noFill/>
        </p:spPr>
        <p:txBody>
          <a:bodyPr wrap="square">
            <a:spAutoFit/>
          </a:bodyPr>
          <a:lstStyle/>
          <a:p>
            <a:pPr>
              <a:defRPr/>
            </a:pPr>
            <a:r>
              <a:rPr lang="de-DE"/>
              <a:t>Falls ihr euch unsicher seid, wie und womit ihr das Video bearbeiten, eine Tonspur aufnehmen und einfügen könnt, so findet ihr unter der Hilfestellung Tutorials zu unterschiedlichen Programmen, die euch weiterhelfen können.</a:t>
            </a:r>
            <a:endParaRPr/>
          </a:p>
        </p:txBody>
      </p:sp>
      <p:pic>
        <p:nvPicPr>
          <p:cNvPr id="25" name="Grafik 24"/>
          <p:cNvPicPr>
            <a:picLocks noChangeAspect="1"/>
          </p:cNvPicPr>
          <p:nvPr/>
        </p:nvPicPr>
        <p:blipFill>
          <a:blip r:embed="rId10"/>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lang="de-DE" sz="4800" b="1">
                    <a:solidFill>
                      <a:schemeClr val="tx1">
                        <a:lumMod val="95000"/>
                        <a:lumOff val="5000"/>
                      </a:schemeClr>
                    </a:solidFill>
                    <a:cs typeface="Arial"/>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18365" y="1421703"/>
            <a:ext cx="9214150" cy="4247317"/>
          </a:xfrm>
          <a:prstGeom prst="rect">
            <a:avLst/>
          </a:prstGeom>
          <a:noFill/>
        </p:spPr>
        <p:txBody>
          <a:bodyPr wrap="square" rtlCol="0">
            <a:spAutoFit/>
          </a:bodyPr>
          <a:lstStyle/>
          <a:p>
            <a:pPr>
              <a:defRPr/>
            </a:pPr>
            <a:r>
              <a:rPr lang="de-DE"/>
              <a:t>Für die Präsentation der Ergebnisse gibt es unterschiedliche Rollen für die Vortragenden und das Publikum sowie dazugehörige Aufgaben:</a:t>
            </a:r>
            <a:endParaRPr/>
          </a:p>
          <a:p>
            <a:pPr>
              <a:defRPr/>
            </a:pPr>
            <a:endParaRPr lang="de-DE"/>
          </a:p>
          <a:p>
            <a:pPr marL="342900" indent="-342900">
              <a:buFont typeface="+mj-lt"/>
              <a:buAutoNum type="arabicPeriod"/>
              <a:defRPr/>
            </a:pPr>
            <a:r>
              <a:rPr lang="de-DE" b="1" i="1"/>
              <a:t>die Beobachter/-innen der Tonspur </a:t>
            </a:r>
            <a:endParaRPr/>
          </a:p>
          <a:p>
            <a:pPr marL="342900" indent="-342900">
              <a:buFont typeface="+mj-lt"/>
              <a:buAutoNum type="arabicPeriod"/>
              <a:defRPr/>
            </a:pPr>
            <a:r>
              <a:rPr lang="de-DE" b="1" i="1"/>
              <a:t>die Beobachter/-innen des Videos</a:t>
            </a:r>
            <a:endParaRPr/>
          </a:p>
          <a:p>
            <a:pPr marL="342900" indent="-342900">
              <a:buFont typeface="+mj-lt"/>
              <a:buAutoNum type="arabicPeriod"/>
              <a:defRPr/>
            </a:pPr>
            <a:r>
              <a:rPr lang="de-DE" b="1" i="1"/>
              <a:t>und natürlich die Präsentierenden des Erklärvideos!</a:t>
            </a:r>
            <a:endParaRPr/>
          </a:p>
          <a:p>
            <a:pPr>
              <a:defRPr/>
            </a:pPr>
            <a:endParaRPr lang="de-DE"/>
          </a:p>
          <a:p>
            <a:pPr>
              <a:defRPr/>
            </a:pPr>
            <a:r>
              <a:rPr lang="de-DE"/>
              <a:t>Dabei übernimmt jeder während der Präsentation der erstellten Erklärvideos mindestens einmal jede Rolle!</a:t>
            </a:r>
            <a:endParaRPr/>
          </a:p>
          <a:p>
            <a:pPr>
              <a:defRPr/>
            </a:pPr>
            <a:endParaRPr lang="de-DE"/>
          </a:p>
          <a:p>
            <a:pPr>
              <a:defRPr/>
            </a:pPr>
            <a:r>
              <a:rPr lang="de-DE"/>
              <a:t>Auf den folgenden Seiten findest du eine Beschreibung der Aufgaben zu der jeweiligen Rolle. </a:t>
            </a:r>
            <a:endParaRPr/>
          </a:p>
          <a:p>
            <a:pPr>
              <a:defRPr/>
            </a:pPr>
            <a:endParaRPr lang="de-DE"/>
          </a:p>
          <a:p>
            <a:pPr>
              <a:defRPr/>
            </a:pPr>
            <a:r>
              <a:rPr lang="de-DE" b="1"/>
              <a:t>Aufgabe 3)</a:t>
            </a:r>
            <a:endParaRPr/>
          </a:p>
          <a:p>
            <a:pPr>
              <a:defRPr/>
            </a:pPr>
            <a:r>
              <a:rPr lang="de-DE" b="1"/>
              <a:t>Lese</a:t>
            </a:r>
            <a:r>
              <a:rPr lang="de-DE"/>
              <a:t> dir diese genau durch, damit du genau weißt, worauf bei den Präsentationen zu achten ist.</a:t>
            </a:r>
            <a:endParaRPr/>
          </a:p>
          <a:p>
            <a:pPr>
              <a:defRPr/>
            </a:pPr>
            <a:r>
              <a:rPr lang="de-DE"/>
              <a:t>Anschließend besprecht ihr gemeinsam im Plenum, wer wann welche Rolle übernimmt. </a:t>
            </a:r>
            <a:endParaRPr/>
          </a:p>
        </p:txBody>
      </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34</a:t>
            </a:r>
            <a:endParaRPr/>
          </a:p>
        </p:txBody>
      </p:sp>
      <p:pic>
        <p:nvPicPr>
          <p:cNvPr id="20" name="Grafik 19" descr="Benutzer Silhouette"/>
          <p:cNvPicPr>
            <a:picLocks noChangeAspect="1"/>
          </p:cNvPicPr>
          <p:nvPr/>
        </p:nvPicPr>
        <p:blipFill>
          <a:blip r:embed="rId3"/>
          <a:stretch/>
        </p:blipFill>
        <p:spPr bwMode="auto">
          <a:xfrm>
            <a:off x="9260505" y="408037"/>
            <a:ext cx="522320" cy="522320"/>
          </a:xfrm>
          <a:prstGeom prst="rect">
            <a:avLst/>
          </a:prstGeom>
        </p:spPr>
      </p:pic>
      <p:pic>
        <p:nvPicPr>
          <p:cNvPr id="14" name="Grafik 13"/>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lang="de-DE" sz="4800" b="1">
                    <a:solidFill>
                      <a:schemeClr val="tx1">
                        <a:lumMod val="95000"/>
                        <a:lumOff val="5000"/>
                      </a:schemeClr>
                    </a:solidFill>
                    <a:cs typeface="Arial"/>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35</a:t>
            </a:r>
            <a:endParaRPr/>
          </a:p>
        </p:txBody>
      </p:sp>
      <p:grpSp>
        <p:nvGrpSpPr>
          <p:cNvPr id="2" name="Gruppieren 1"/>
          <p:cNvGrpSpPr/>
          <p:nvPr/>
        </p:nvGrpSpPr>
        <p:grpSpPr bwMode="auto">
          <a:xfrm>
            <a:off x="430991" y="1929592"/>
            <a:ext cx="9044018" cy="2998817"/>
            <a:chOff x="477646" y="1785882"/>
            <a:chExt cx="9044018" cy="2998817"/>
          </a:xfrm>
        </p:grpSpPr>
        <p:sp>
          <p:nvSpPr>
            <p:cNvPr id="11" name="Textfeld 10"/>
            <p:cNvSpPr txBox="1"/>
            <p:nvPr/>
          </p:nvSpPr>
          <p:spPr bwMode="auto">
            <a:xfrm>
              <a:off x="477646" y="2199376"/>
              <a:ext cx="9044018" cy="2585323"/>
            </a:xfrm>
            <a:prstGeom prst="rect">
              <a:avLst/>
            </a:prstGeom>
            <a:noFill/>
          </p:spPr>
          <p:txBody>
            <a:bodyPr wrap="square" rtlCol="0">
              <a:spAutoFit/>
            </a:bodyPr>
            <a:lstStyle/>
            <a:p>
              <a:pPr>
                <a:defRPr/>
              </a:pPr>
              <a:r>
                <a:rPr lang="de-DE" b="1" u="sng"/>
                <a:t>Beobachter/-innen der Tonspur</a:t>
              </a:r>
              <a:endParaRPr/>
            </a:p>
            <a:p>
              <a:pPr>
                <a:defRPr/>
              </a:pPr>
              <a:endParaRPr lang="de-DE" b="1" u="sng"/>
            </a:p>
            <a:p>
              <a:pPr>
                <a:defRPr/>
              </a:pPr>
              <a:r>
                <a:rPr lang="de-DE" b="1"/>
                <a:t>Aufgabe 4 a)</a:t>
              </a:r>
              <a:r>
                <a:rPr lang="de-DE"/>
                <a:t> </a:t>
              </a:r>
              <a:endParaRPr/>
            </a:p>
            <a:p>
              <a:pPr>
                <a:defRPr/>
              </a:pPr>
              <a:r>
                <a:rPr lang="de-DE" b="1"/>
                <a:t>Höre </a:t>
              </a:r>
              <a:r>
                <a:rPr lang="de-DE"/>
                <a:t>beim Abspielen des Videos genau </a:t>
              </a:r>
              <a:r>
                <a:rPr lang="de-DE" b="1"/>
                <a:t>hin</a:t>
              </a:r>
              <a:r>
                <a:rPr lang="de-DE"/>
                <a:t> und </a:t>
              </a:r>
              <a:r>
                <a:rPr lang="de-DE" b="1"/>
                <a:t>achte</a:t>
              </a:r>
              <a:r>
                <a:rPr lang="de-DE"/>
                <a:t> insbesondere auf den eingesprochenen Text. Wurden alle Fachbegriffe genannt und richtig verwendet? Wenn sie nicht richtig verwendet wurden, notiere dir, wie sie richtig hätten verwendet werden müssen.</a:t>
              </a:r>
              <a:endParaRPr/>
            </a:p>
            <a:p>
              <a:pPr>
                <a:defRPr/>
              </a:pPr>
              <a:endParaRPr lang="de-DE"/>
            </a:p>
            <a:p>
              <a:pPr>
                <a:defRPr/>
              </a:pPr>
              <a:r>
                <a:rPr lang="de-DE"/>
                <a:t>Die Liste auf der nächsten Seite kann dir bei deiner Beobachtung helfen. </a:t>
              </a:r>
              <a:br>
                <a:rPr lang="de-DE"/>
              </a:br>
              <a:r>
                <a:rPr lang="de-DE"/>
                <a:t>Dort kannst du einen Fachbegriff ganz einfach abhaken, sobald dieser genannt wurde.</a:t>
              </a:r>
              <a:endParaRPr/>
            </a:p>
          </p:txBody>
        </p:sp>
        <p:grpSp>
          <p:nvGrpSpPr>
            <p:cNvPr id="10" name="Gruppieren 9"/>
            <p:cNvGrpSpPr>
              <a:grpSpLocks noChangeAspect="1"/>
            </p:cNvGrpSpPr>
            <p:nvPr/>
          </p:nvGrpSpPr>
          <p:grpSpPr bwMode="auto">
            <a:xfrm>
              <a:off x="7331743" y="1785882"/>
              <a:ext cx="1397856" cy="964505"/>
              <a:chOff x="8360393" y="1227550"/>
              <a:chExt cx="1545607" cy="1066451"/>
            </a:xfrm>
          </p:grpSpPr>
          <p:pic>
            <p:nvPicPr>
              <p:cNvPr id="7" name="Grafik 6" descr="Ohr Silhouette"/>
              <p:cNvPicPr>
                <a:picLocks noChangeAspect="1"/>
              </p:cNvPicPr>
              <p:nvPr/>
            </p:nvPicPr>
            <p:blipFill>
              <a:blip r:embed="rId3"/>
              <a:stretch/>
            </p:blipFill>
            <p:spPr bwMode="auto">
              <a:xfrm>
                <a:off x="8360393" y="1227550"/>
                <a:ext cx="914400" cy="914400"/>
              </a:xfrm>
              <a:prstGeom prst="rect">
                <a:avLst/>
              </a:prstGeom>
            </p:spPr>
          </p:pic>
          <p:pic>
            <p:nvPicPr>
              <p:cNvPr id="9" name="Grafik 8" descr="Sprache Silhouette"/>
              <p:cNvPicPr>
                <a:picLocks noChangeAspect="1"/>
              </p:cNvPicPr>
              <p:nvPr/>
            </p:nvPicPr>
            <p:blipFill>
              <a:blip r:embed="rId4"/>
              <a:stretch/>
            </p:blipFill>
            <p:spPr bwMode="auto">
              <a:xfrm>
                <a:off x="8991600" y="1379601"/>
                <a:ext cx="914400" cy="914400"/>
              </a:xfrm>
              <a:prstGeom prst="rect">
                <a:avLst/>
              </a:prstGeom>
            </p:spPr>
          </p:pic>
        </p:grpSp>
      </p:grpSp>
      <p:pic>
        <p:nvPicPr>
          <p:cNvPr id="33" name="Grafik 32" descr="Benutzer Silhouette"/>
          <p:cNvPicPr>
            <a:picLocks noChangeAspect="1"/>
          </p:cNvPicPr>
          <p:nvPr/>
        </p:nvPicPr>
        <p:blipFill>
          <a:blip r:embed="rId5"/>
          <a:stretch/>
        </p:blipFill>
        <p:spPr bwMode="auto">
          <a:xfrm>
            <a:off x="9260505" y="408037"/>
            <a:ext cx="522320" cy="522320"/>
          </a:xfrm>
          <a:prstGeom prst="rect">
            <a:avLst/>
          </a:prstGeom>
        </p:spPr>
      </p:pic>
      <p:pic>
        <p:nvPicPr>
          <p:cNvPr id="17" name="Grafik 16"/>
          <p:cNvPicPr>
            <a:picLocks noChangeAspect="1"/>
          </p:cNvPicPr>
          <p:nvPr/>
        </p:nvPicPr>
        <p:blipFill>
          <a:blip r:embed="rId6"/>
          <a:stretch/>
        </p:blipFill>
        <p:spPr bwMode="auto">
          <a:xfrm>
            <a:off x="0" y="66780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36</a:t>
            </a:r>
            <a:endParaRPr/>
          </a:p>
        </p:txBody>
      </p:sp>
      <p:grpSp>
        <p:nvGrpSpPr>
          <p:cNvPr id="13" name="Gruppieren 12"/>
          <p:cNvGrpSpPr/>
          <p:nvPr/>
        </p:nvGrpSpPr>
        <p:grpSpPr bwMode="auto">
          <a:xfrm>
            <a:off x="491004" y="1709823"/>
            <a:ext cx="9291821" cy="4883157"/>
            <a:chOff x="418364" y="3292676"/>
            <a:chExt cx="8249647" cy="3306871"/>
          </a:xfrm>
        </p:grpSpPr>
        <p:sp>
          <p:nvSpPr>
            <p:cNvPr id="3" name="Rechteck: gefaltete Ecke 2"/>
            <p:cNvSpPr/>
            <p:nvPr/>
          </p:nvSpPr>
          <p:spPr bwMode="auto">
            <a:xfrm>
              <a:off x="418364" y="3292676"/>
              <a:ext cx="8249647" cy="3306871"/>
            </a:xfrm>
            <a:prstGeom prst="foldedCorner">
              <a:avLst>
                <a:gd name="adj" fmla="val 16667"/>
              </a:avLst>
            </a:prstGeom>
            <a:solidFill>
              <a:srgbClr val="A8B9CA">
                <a:alpha val="75000"/>
              </a:srgbClr>
            </a:solidFill>
            <a:ln>
              <a:solidFill>
                <a:srgbClr val="A8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b="1" i="1"/>
            </a:p>
          </p:txBody>
        </p:sp>
        <p:sp>
          <p:nvSpPr>
            <p:cNvPr id="22" name="Textfeld 21"/>
            <p:cNvSpPr txBox="1"/>
            <p:nvPr/>
          </p:nvSpPr>
          <p:spPr bwMode="auto">
            <a:xfrm>
              <a:off x="648480" y="3319516"/>
              <a:ext cx="3510515" cy="2125946"/>
            </a:xfrm>
            <a:prstGeom prst="rect">
              <a:avLst/>
            </a:prstGeom>
            <a:noFill/>
          </p:spPr>
          <p:txBody>
            <a:bodyPr wrap="square">
              <a:spAutoFit/>
            </a:bodyPr>
            <a:lstStyle/>
            <a:p>
              <a:pPr>
                <a:defRPr/>
              </a:pPr>
              <a:r>
                <a:rPr lang="de-DE" b="1" i="1"/>
                <a:t>Wurden alle Fachbegriffe genannt?</a:t>
              </a:r>
              <a:endParaRPr/>
            </a:p>
            <a:p>
              <a:pPr>
                <a:defRPr/>
              </a:pPr>
              <a:r>
                <a:rPr lang="de-DE" b="1"/>
                <a:t> </a:t>
              </a:r>
              <a:endParaRPr/>
            </a:p>
            <a:p>
              <a:pPr marL="285750" indent="-285750">
                <a:buFont typeface="Courier New"/>
                <a:buChar char="o"/>
                <a:defRPr/>
              </a:pPr>
              <a:r>
                <a:rPr lang="de-DE"/>
                <a:t>gesättigt(e Lösung)</a:t>
              </a:r>
              <a:endParaRPr/>
            </a:p>
            <a:p>
              <a:pPr marL="285750" indent="-285750">
                <a:buFont typeface="Courier New"/>
                <a:buChar char="o"/>
                <a:defRPr/>
              </a:pPr>
              <a:r>
                <a:rPr lang="de-DE"/>
                <a:t>Bodensatz</a:t>
              </a:r>
              <a:endParaRPr/>
            </a:p>
            <a:p>
              <a:pPr marL="285750" indent="-285750">
                <a:buFont typeface="Courier New"/>
                <a:buChar char="o"/>
                <a:defRPr/>
              </a:pPr>
              <a:r>
                <a:rPr lang="de-DE"/>
                <a:t>Löslichkeit</a:t>
              </a:r>
              <a:endParaRPr/>
            </a:p>
            <a:p>
              <a:pPr marL="285750" indent="-285750">
                <a:buFont typeface="Courier New"/>
                <a:buChar char="o"/>
                <a:defRPr/>
              </a:pPr>
              <a:r>
                <a:rPr lang="de-DE"/>
                <a:t>Kohlenstoffdioxid</a:t>
              </a:r>
              <a:endParaRPr/>
            </a:p>
            <a:p>
              <a:pPr marL="285750" indent="-285750">
                <a:buFont typeface="Courier New"/>
                <a:buChar char="o"/>
                <a:defRPr/>
              </a:pPr>
              <a:r>
                <a:rPr lang="de-DE"/>
                <a:t>Citronensäure</a:t>
              </a:r>
              <a:endParaRPr/>
            </a:p>
            <a:p>
              <a:pPr marL="285750" indent="-285750">
                <a:buFont typeface="Courier New"/>
                <a:buChar char="o"/>
                <a:defRPr/>
              </a:pPr>
              <a:r>
                <a:rPr lang="de-DE"/>
                <a:t>Natriumhydrogencarbonat</a:t>
              </a:r>
              <a:endParaRPr/>
            </a:p>
            <a:p>
              <a:pPr marL="285750" indent="-285750">
                <a:buFont typeface="Courier New"/>
                <a:buChar char="o"/>
                <a:defRPr/>
              </a:pPr>
              <a:r>
                <a:rPr lang="de-DE"/>
                <a:t>gasförmig</a:t>
              </a:r>
              <a:endParaRPr/>
            </a:p>
            <a:p>
              <a:pPr marL="285750" indent="-285750">
                <a:buFont typeface="Courier New"/>
                <a:buChar char="o"/>
                <a:defRPr/>
              </a:pPr>
              <a:r>
                <a:rPr lang="de-DE"/>
                <a:t>gelöst</a:t>
              </a:r>
              <a:endParaRPr/>
            </a:p>
            <a:p>
              <a:pPr marL="285750" indent="-285750">
                <a:buFont typeface="Courier New"/>
                <a:buChar char="o"/>
                <a:defRPr/>
              </a:pPr>
              <a:r>
                <a:rPr lang="de-DE"/>
                <a:t>Stoffeigenschaft</a:t>
              </a:r>
              <a:endParaRPr/>
            </a:p>
          </p:txBody>
        </p:sp>
        <p:sp>
          <p:nvSpPr>
            <p:cNvPr id="29" name="Textfeld 28"/>
            <p:cNvSpPr txBox="1"/>
            <p:nvPr/>
          </p:nvSpPr>
          <p:spPr bwMode="auto">
            <a:xfrm>
              <a:off x="4128752" y="3332254"/>
              <a:ext cx="3938976" cy="3033120"/>
            </a:xfrm>
            <a:prstGeom prst="rect">
              <a:avLst/>
            </a:prstGeom>
            <a:noFill/>
          </p:spPr>
          <p:txBody>
            <a:bodyPr wrap="square">
              <a:spAutoFit/>
            </a:bodyPr>
            <a:lstStyle/>
            <a:p>
              <a:pPr>
                <a:defRPr/>
              </a:pPr>
              <a:r>
                <a:rPr lang="de-DE" b="1" i="1"/>
                <a:t>Wurden alle Fachbegriffe richtig verwendet?</a:t>
              </a:r>
              <a:endParaRPr lang="de-DE" b="1"/>
            </a:p>
            <a:p>
              <a:pPr marL="285750" indent="-285750">
                <a:buFont typeface="Courier New"/>
                <a:buChar char="o"/>
                <a:defRPr/>
              </a:pPr>
              <a:r>
                <a:rPr lang="de-DE"/>
                <a:t>Ja</a:t>
              </a:r>
              <a:endParaRPr/>
            </a:p>
            <a:p>
              <a:pPr marL="285750" indent="-285750">
                <a:buFont typeface="Courier New"/>
                <a:buChar char="o"/>
                <a:defRPr/>
              </a:pPr>
              <a:r>
                <a:rPr lang="de-DE"/>
                <a:t>Nein. Diesen Fachbegriff würde ich gerne nochmal kurz ansprechen:</a:t>
              </a:r>
              <a:endParaRPr/>
            </a:p>
            <a:p>
              <a:pPr>
                <a:lnSpc>
                  <a:spcPct val="150000"/>
                </a:lnSpc>
                <a:defRPr/>
              </a:pPr>
              <a:r>
                <a:rPr lang="de-DE" u="sng"/>
                <a:t>																																																																								</a:t>
              </a:r>
              <a:endParaRPr/>
            </a:p>
          </p:txBody>
        </p:sp>
      </p:grpSp>
      <p:sp>
        <p:nvSpPr>
          <p:cNvPr id="12" name="Textfeld 11"/>
          <p:cNvSpPr txBox="1"/>
          <p:nvPr/>
        </p:nvSpPr>
        <p:spPr bwMode="auto">
          <a:xfrm>
            <a:off x="330681" y="1264873"/>
            <a:ext cx="9044018" cy="369332"/>
          </a:xfrm>
          <a:prstGeom prst="rect">
            <a:avLst/>
          </a:prstGeom>
          <a:noFill/>
        </p:spPr>
        <p:txBody>
          <a:bodyPr wrap="square" rtlCol="0">
            <a:spAutoFit/>
          </a:bodyPr>
          <a:lstStyle/>
          <a:p>
            <a:pPr>
              <a:defRPr/>
            </a:pPr>
            <a:r>
              <a:rPr lang="de-DE" b="1"/>
              <a:t>Beobachtungen für die Gruppe: </a:t>
            </a:r>
            <a:r>
              <a:rPr lang="de-DE" b="1" u="sng"/>
              <a:t>													</a:t>
            </a:r>
            <a:endParaRPr lang="de-DE" b="1"/>
          </a:p>
        </p:txBody>
      </p:sp>
      <p:pic>
        <p:nvPicPr>
          <p:cNvPr id="33" name="Grafik 32" descr="Benutzer Silhouette"/>
          <p:cNvPicPr>
            <a:picLocks noChangeAspect="1"/>
          </p:cNvPicPr>
          <p:nvPr/>
        </p:nvPicPr>
        <p:blipFill>
          <a:blip r:embed="rId3"/>
          <a:stretch/>
        </p:blipFill>
        <p:spPr bwMode="auto">
          <a:xfrm>
            <a:off x="9260505" y="408037"/>
            <a:ext cx="522320" cy="522320"/>
          </a:xfrm>
          <a:prstGeom prst="rect">
            <a:avLst/>
          </a:prstGeom>
        </p:spPr>
      </p:pic>
      <p:pic>
        <p:nvPicPr>
          <p:cNvPr id="19" name="Grafik 18"/>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37</a:t>
            </a:r>
            <a:endParaRPr/>
          </a:p>
        </p:txBody>
      </p:sp>
      <p:pic>
        <p:nvPicPr>
          <p:cNvPr id="33" name="Grafik 32" descr="Benutzer Silhouette"/>
          <p:cNvPicPr>
            <a:picLocks noChangeAspect="1"/>
          </p:cNvPicPr>
          <p:nvPr/>
        </p:nvPicPr>
        <p:blipFill>
          <a:blip r:embed="rId3"/>
          <a:stretch/>
        </p:blipFill>
        <p:spPr bwMode="auto">
          <a:xfrm>
            <a:off x="9260505" y="408037"/>
            <a:ext cx="522320" cy="522320"/>
          </a:xfrm>
          <a:prstGeom prst="rect">
            <a:avLst/>
          </a:prstGeom>
        </p:spPr>
      </p:pic>
      <p:pic>
        <p:nvPicPr>
          <p:cNvPr id="17" name="Grafik 16"/>
          <p:cNvPicPr>
            <a:picLocks noChangeAspect="1"/>
          </p:cNvPicPr>
          <p:nvPr/>
        </p:nvPicPr>
        <p:blipFill>
          <a:blip r:embed="rId4"/>
          <a:stretch/>
        </p:blipFill>
        <p:spPr bwMode="auto">
          <a:xfrm>
            <a:off x="0" y="6672600"/>
            <a:ext cx="517340" cy="180000"/>
          </a:xfrm>
          <a:prstGeom prst="rect">
            <a:avLst/>
          </a:prstGeom>
        </p:spPr>
      </p:pic>
      <p:grpSp>
        <p:nvGrpSpPr>
          <p:cNvPr id="19" name="Gruppieren 18"/>
          <p:cNvGrpSpPr/>
          <p:nvPr/>
        </p:nvGrpSpPr>
        <p:grpSpPr bwMode="auto">
          <a:xfrm>
            <a:off x="418364" y="1875141"/>
            <a:ext cx="9044018" cy="2506470"/>
            <a:chOff x="418364" y="2215191"/>
            <a:chExt cx="9044018" cy="2506470"/>
          </a:xfrm>
        </p:grpSpPr>
        <p:sp>
          <p:nvSpPr>
            <p:cNvPr id="20" name="Textfeld 19"/>
            <p:cNvSpPr txBox="1"/>
            <p:nvPr/>
          </p:nvSpPr>
          <p:spPr bwMode="auto">
            <a:xfrm>
              <a:off x="418364" y="2690336"/>
              <a:ext cx="9044018" cy="2031325"/>
            </a:xfrm>
            <a:prstGeom prst="rect">
              <a:avLst/>
            </a:prstGeom>
            <a:noFill/>
          </p:spPr>
          <p:txBody>
            <a:bodyPr wrap="square" rtlCol="0">
              <a:spAutoFit/>
            </a:bodyPr>
            <a:lstStyle/>
            <a:p>
              <a:pPr>
                <a:defRPr/>
              </a:pPr>
              <a:r>
                <a:rPr lang="de-DE" b="1" u="sng"/>
                <a:t>Beobachter/-innen des Videos</a:t>
              </a:r>
              <a:endParaRPr/>
            </a:p>
            <a:p>
              <a:pPr>
                <a:defRPr/>
              </a:pPr>
              <a:endParaRPr lang="de-DE" b="1" u="sng"/>
            </a:p>
            <a:p>
              <a:pPr>
                <a:defRPr/>
              </a:pPr>
              <a:r>
                <a:rPr lang="de-DE" b="1"/>
                <a:t>Aufgabe 4 b)</a:t>
              </a:r>
              <a:r>
                <a:rPr lang="de-DE"/>
                <a:t> </a:t>
              </a:r>
              <a:endParaRPr/>
            </a:p>
            <a:p>
              <a:pPr>
                <a:defRPr/>
              </a:pPr>
              <a:r>
                <a:rPr lang="de-DE" b="1"/>
                <a:t>Schaue</a:t>
              </a:r>
              <a:r>
                <a:rPr lang="de-DE"/>
                <a:t> dir das Video ganz genau </a:t>
              </a:r>
              <a:r>
                <a:rPr lang="de-DE" b="1"/>
                <a:t>an</a:t>
              </a:r>
              <a:r>
                <a:rPr lang="de-DE"/>
                <a:t>. Wurden die Merkmale guter Erklärvideos eingehalten?</a:t>
              </a:r>
              <a:endParaRPr/>
            </a:p>
            <a:p>
              <a:pPr>
                <a:defRPr/>
              </a:pPr>
              <a:endParaRPr lang="de-DE"/>
            </a:p>
            <a:p>
              <a:pPr>
                <a:defRPr/>
              </a:pPr>
              <a:r>
                <a:rPr lang="de-DE"/>
                <a:t>Die Liste auf der nächsten Seite kann dir bei deiner Beobachtung helfen. Sobald ein Kriterium für dich erfüllt ist, kannst du dieses ganz einfach abhaken.</a:t>
              </a:r>
              <a:endParaRPr/>
            </a:p>
          </p:txBody>
        </p:sp>
        <p:grpSp>
          <p:nvGrpSpPr>
            <p:cNvPr id="21" name="Gruppieren 20"/>
            <p:cNvGrpSpPr/>
            <p:nvPr/>
          </p:nvGrpSpPr>
          <p:grpSpPr bwMode="auto">
            <a:xfrm>
              <a:off x="7773848" y="2215191"/>
              <a:ext cx="1193745" cy="950290"/>
              <a:chOff x="8573234" y="1237848"/>
              <a:chExt cx="1193745" cy="950290"/>
            </a:xfrm>
          </p:grpSpPr>
          <p:pic>
            <p:nvPicPr>
              <p:cNvPr id="22" name="Grafik 21" descr="Präsentation mit Medien Silhouette"/>
              <p:cNvPicPr>
                <a:picLocks noChangeAspect="1"/>
              </p:cNvPicPr>
              <p:nvPr/>
            </p:nvPicPr>
            <p:blipFill>
              <a:blip r:embed="rId5"/>
              <a:stretch/>
            </p:blipFill>
            <p:spPr bwMode="auto">
              <a:xfrm>
                <a:off x="8573234" y="1273738"/>
                <a:ext cx="914400" cy="914400"/>
              </a:xfrm>
              <a:prstGeom prst="rect">
                <a:avLst/>
              </a:prstGeom>
            </p:spPr>
          </p:pic>
          <p:pic>
            <p:nvPicPr>
              <p:cNvPr id="23" name="Grafik 22" descr="Lupe Silhouette"/>
              <p:cNvPicPr>
                <a:picLocks noChangeAspect="1"/>
              </p:cNvPicPr>
              <p:nvPr/>
            </p:nvPicPr>
            <p:blipFill>
              <a:blip r:embed="rId6"/>
              <a:stretch/>
            </p:blipFill>
            <p:spPr bwMode="auto">
              <a:xfrm>
                <a:off x="9030434" y="1237848"/>
                <a:ext cx="736545" cy="736545"/>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38</a:t>
            </a:r>
            <a:endParaRPr/>
          </a:p>
        </p:txBody>
      </p:sp>
      <p:sp>
        <p:nvSpPr>
          <p:cNvPr id="12" name="Textfeld 11"/>
          <p:cNvSpPr txBox="1"/>
          <p:nvPr/>
        </p:nvSpPr>
        <p:spPr bwMode="auto">
          <a:xfrm>
            <a:off x="357886" y="1356671"/>
            <a:ext cx="9044018" cy="369332"/>
          </a:xfrm>
          <a:prstGeom prst="rect">
            <a:avLst/>
          </a:prstGeom>
          <a:noFill/>
        </p:spPr>
        <p:txBody>
          <a:bodyPr wrap="square" rtlCol="0">
            <a:spAutoFit/>
          </a:bodyPr>
          <a:lstStyle/>
          <a:p>
            <a:pPr>
              <a:defRPr/>
            </a:pPr>
            <a:r>
              <a:rPr lang="de-DE" b="1"/>
              <a:t>Beobachtungen für die Gruppe: </a:t>
            </a:r>
            <a:r>
              <a:rPr lang="de-DE" b="1" u="sng"/>
              <a:t>													</a:t>
            </a:r>
            <a:endParaRPr lang="de-DE" b="1"/>
          </a:p>
        </p:txBody>
      </p:sp>
      <p:pic>
        <p:nvPicPr>
          <p:cNvPr id="33" name="Grafik 32" descr="Benutzer Silhouette"/>
          <p:cNvPicPr>
            <a:picLocks noChangeAspect="1"/>
          </p:cNvPicPr>
          <p:nvPr/>
        </p:nvPicPr>
        <p:blipFill>
          <a:blip r:embed="rId3"/>
          <a:stretch/>
        </p:blipFill>
        <p:spPr bwMode="auto">
          <a:xfrm>
            <a:off x="9260505" y="408037"/>
            <a:ext cx="522320" cy="522320"/>
          </a:xfrm>
          <a:prstGeom prst="rect">
            <a:avLst/>
          </a:prstGeom>
        </p:spPr>
      </p:pic>
      <p:grpSp>
        <p:nvGrpSpPr>
          <p:cNvPr id="4" name="Gruppieren 3"/>
          <p:cNvGrpSpPr/>
          <p:nvPr/>
        </p:nvGrpSpPr>
        <p:grpSpPr bwMode="auto">
          <a:xfrm>
            <a:off x="418364" y="1800999"/>
            <a:ext cx="9622650" cy="4798548"/>
            <a:chOff x="87335" y="1800999"/>
            <a:chExt cx="9622650" cy="4798548"/>
          </a:xfrm>
        </p:grpSpPr>
        <p:sp>
          <p:nvSpPr>
            <p:cNvPr id="3" name="Rechteck: gefaltete Ecke 2"/>
            <p:cNvSpPr/>
            <p:nvPr/>
          </p:nvSpPr>
          <p:spPr bwMode="auto">
            <a:xfrm>
              <a:off x="87335" y="1800999"/>
              <a:ext cx="9349646" cy="4798548"/>
            </a:xfrm>
            <a:prstGeom prst="foldedCorner">
              <a:avLst>
                <a:gd name="adj" fmla="val 16667"/>
              </a:avLst>
            </a:prstGeom>
            <a:solidFill>
              <a:srgbClr val="A8B9CA">
                <a:alpha val="75000"/>
              </a:srgbClr>
            </a:solidFill>
            <a:ln>
              <a:solidFill>
                <a:srgbClr val="A8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b="1" i="1"/>
            </a:p>
          </p:txBody>
        </p:sp>
        <p:sp>
          <p:nvSpPr>
            <p:cNvPr id="21" name="Textfeld 20"/>
            <p:cNvSpPr txBox="1"/>
            <p:nvPr/>
          </p:nvSpPr>
          <p:spPr bwMode="auto">
            <a:xfrm>
              <a:off x="125693" y="1817684"/>
              <a:ext cx="4567618" cy="3046988"/>
            </a:xfrm>
            <a:prstGeom prst="rect">
              <a:avLst/>
            </a:prstGeom>
            <a:noFill/>
          </p:spPr>
          <p:txBody>
            <a:bodyPr wrap="square" numCol="1">
              <a:spAutoFit/>
            </a:bodyPr>
            <a:lstStyle/>
            <a:p>
              <a:pPr algn="ctr">
                <a:defRPr/>
              </a:pPr>
              <a:r>
                <a:rPr lang="de-DE" sz="1600" b="1" i="1"/>
                <a:t>Sind alle Merkmale eines guten Erklärvideos erfüllt?</a:t>
              </a:r>
              <a:endParaRPr lang="de-DE" sz="1600" b="1"/>
            </a:p>
            <a:p>
              <a:pPr marL="285750" indent="-285750">
                <a:buFont typeface="Courier New"/>
                <a:buChar char="o"/>
                <a:defRPr/>
              </a:pPr>
              <a:r>
                <a:rPr lang="de-DE" sz="1600" b="1"/>
                <a:t>Richtigkeit</a:t>
              </a:r>
              <a:r>
                <a:rPr lang="de-DE" sz="1600"/>
                <a:t> (Gezeigtes und Gesprochenes sind fachlich korrekt)</a:t>
              </a:r>
              <a:endParaRPr/>
            </a:p>
            <a:p>
              <a:pPr marL="285750" indent="-285750">
                <a:buFont typeface="Courier New"/>
                <a:buChar char="o"/>
                <a:defRPr/>
              </a:pPr>
              <a:r>
                <a:rPr lang="de-DE" sz="1600" b="1"/>
                <a:t>Informationsgehalt</a:t>
              </a:r>
              <a:endParaRPr/>
            </a:p>
            <a:p>
              <a:pPr marL="742950" lvl="1" indent="-285750">
                <a:buFont typeface="Courier New"/>
                <a:buChar char="o"/>
                <a:defRPr/>
              </a:pPr>
              <a:r>
                <a:rPr lang="de-DE" sz="1600" u="sng"/>
                <a:t>nur</a:t>
              </a:r>
              <a:r>
                <a:rPr lang="de-DE" sz="1600"/>
                <a:t> relevante Inhalte sind erläutert</a:t>
              </a:r>
              <a:endParaRPr/>
            </a:p>
            <a:p>
              <a:pPr marL="742950" lvl="1" indent="-285750">
                <a:buFont typeface="Courier New"/>
                <a:buChar char="o"/>
                <a:defRPr/>
              </a:pPr>
              <a:r>
                <a:rPr lang="de-DE" sz="1600"/>
                <a:t>Abstimmung auf die Zielgruppe</a:t>
              </a:r>
              <a:endParaRPr/>
            </a:p>
            <a:p>
              <a:pPr marL="285750" indent="-285750">
                <a:buFont typeface="Courier New"/>
                <a:buChar char="o"/>
                <a:defRPr/>
              </a:pPr>
              <a:r>
                <a:rPr lang="de-DE" sz="1600" b="1"/>
                <a:t>Vollständigkeit</a:t>
              </a:r>
              <a:r>
                <a:rPr lang="de-DE" sz="1600"/>
                <a:t> (</a:t>
              </a:r>
              <a:r>
                <a:rPr lang="de-DE" sz="1600" u="sng"/>
                <a:t>alle</a:t>
              </a:r>
              <a:r>
                <a:rPr lang="de-DE" sz="1600"/>
                <a:t> relevanten Inhalte sind erläutert)</a:t>
              </a:r>
              <a:endParaRPr/>
            </a:p>
            <a:p>
              <a:pPr marL="285750" indent="-285750">
                <a:buFont typeface="Courier New"/>
                <a:buChar char="o"/>
                <a:defRPr/>
              </a:pPr>
              <a:r>
                <a:rPr lang="de-DE" sz="1600" b="1"/>
                <a:t>Anschaulichkeit</a:t>
              </a:r>
              <a:endParaRPr/>
            </a:p>
            <a:p>
              <a:pPr marL="742950" lvl="1" indent="-285750">
                <a:buFont typeface="Courier New"/>
                <a:buChar char="o"/>
                <a:defRPr/>
              </a:pPr>
              <a:r>
                <a:rPr lang="de-DE" sz="1600"/>
                <a:t>Gezeigtes und Gesprochenes sind aufeinander abgestimmt</a:t>
              </a:r>
              <a:endParaRPr/>
            </a:p>
            <a:p>
              <a:pPr marL="742950" lvl="1" indent="-285750">
                <a:buFont typeface="Courier New"/>
                <a:buChar char="o"/>
                <a:defRPr/>
              </a:pPr>
              <a:r>
                <a:rPr lang="de-DE" sz="1600"/>
                <a:t>Verwendung von anschaulichem Material</a:t>
              </a:r>
              <a:endParaRPr/>
            </a:p>
          </p:txBody>
        </p:sp>
        <p:sp>
          <p:nvSpPr>
            <p:cNvPr id="23" name="Textfeld 22"/>
            <p:cNvSpPr txBox="1"/>
            <p:nvPr/>
          </p:nvSpPr>
          <p:spPr bwMode="auto">
            <a:xfrm>
              <a:off x="4693311" y="2036270"/>
              <a:ext cx="5016674" cy="2800767"/>
            </a:xfrm>
            <a:prstGeom prst="rect">
              <a:avLst/>
            </a:prstGeom>
            <a:noFill/>
          </p:spPr>
          <p:txBody>
            <a:bodyPr wrap="square">
              <a:spAutoFit/>
            </a:bodyPr>
            <a:lstStyle/>
            <a:p>
              <a:pPr marL="285750" indent="-285750">
                <a:buFont typeface="Courier New"/>
                <a:buChar char="o"/>
                <a:defRPr/>
              </a:pPr>
              <a:r>
                <a:rPr lang="de-DE" sz="1600" b="1"/>
                <a:t>Verständlichkeit</a:t>
              </a:r>
              <a:endParaRPr/>
            </a:p>
            <a:p>
              <a:pPr marL="742950" lvl="1" indent="-285750">
                <a:buFont typeface="Courier New"/>
                <a:buChar char="o"/>
                <a:defRPr/>
              </a:pPr>
              <a:r>
                <a:rPr lang="de-DE" sz="1600"/>
                <a:t>Gut verständliche Sprache</a:t>
              </a:r>
              <a:endParaRPr/>
            </a:p>
            <a:p>
              <a:pPr marL="742950" lvl="1" indent="-285750">
                <a:buFont typeface="Courier New"/>
                <a:buChar char="o"/>
                <a:defRPr/>
              </a:pPr>
              <a:r>
                <a:rPr lang="de-DE" sz="1600"/>
                <a:t>Deutliche und lebendige Stimme</a:t>
              </a:r>
              <a:endParaRPr/>
            </a:p>
            <a:p>
              <a:pPr marL="742950" lvl="1" indent="-285750">
                <a:buFont typeface="Courier New"/>
                <a:buChar char="o"/>
                <a:defRPr/>
              </a:pPr>
              <a:r>
                <a:rPr lang="de-DE" sz="1600"/>
                <a:t>Angemessenes Tempo der Erläuterungen</a:t>
              </a:r>
              <a:endParaRPr/>
            </a:p>
            <a:p>
              <a:pPr marL="285750" indent="-285750">
                <a:buFont typeface="Courier New"/>
                <a:buChar char="o"/>
                <a:defRPr/>
              </a:pPr>
              <a:r>
                <a:rPr lang="de-DE" sz="1600" b="1"/>
                <a:t>Strukturierter Aufbau</a:t>
              </a:r>
              <a:endParaRPr/>
            </a:p>
            <a:p>
              <a:pPr marL="742950" lvl="1" indent="-285750">
                <a:buFont typeface="Courier New"/>
                <a:buChar char="o"/>
                <a:defRPr/>
              </a:pPr>
              <a:r>
                <a:rPr lang="de-DE" sz="1600"/>
                <a:t>Das Thema wird zu Beginn deutlich</a:t>
              </a:r>
              <a:endParaRPr/>
            </a:p>
            <a:p>
              <a:pPr marL="742950" lvl="1" indent="-285750">
                <a:buFont typeface="Courier New"/>
                <a:buChar char="o"/>
                <a:defRPr/>
              </a:pPr>
              <a:r>
                <a:rPr lang="de-DE" sz="1600"/>
                <a:t>Nachvollziehbare und verständliche Gedankenschritte</a:t>
              </a:r>
              <a:endParaRPr/>
            </a:p>
            <a:p>
              <a:pPr marL="742950" lvl="1" indent="-285750">
                <a:buFont typeface="Courier New"/>
                <a:buChar char="o"/>
                <a:defRPr/>
              </a:pPr>
              <a:r>
                <a:rPr lang="de-DE" sz="1600"/>
                <a:t>Wiederholung/Zusammenfassung schwieriger Inhalte</a:t>
              </a:r>
              <a:endParaRPr/>
            </a:p>
            <a:p>
              <a:pPr marL="742950" lvl="1" indent="-285750">
                <a:buFont typeface="Courier New"/>
                <a:buChar char="o"/>
                <a:defRPr/>
              </a:pPr>
              <a:r>
                <a:rPr lang="de-DE" sz="1600"/>
                <a:t>Angemessene Gesamtlänge</a:t>
              </a:r>
              <a:endParaRPr lang="de-DE"/>
            </a:p>
          </p:txBody>
        </p:sp>
        <p:sp>
          <p:nvSpPr>
            <p:cNvPr id="24" name="Textfeld 23"/>
            <p:cNvSpPr txBox="1"/>
            <p:nvPr/>
          </p:nvSpPr>
          <p:spPr bwMode="auto">
            <a:xfrm>
              <a:off x="125693" y="4999774"/>
              <a:ext cx="8479048" cy="1493486"/>
            </a:xfrm>
            <a:prstGeom prst="rect">
              <a:avLst/>
            </a:prstGeom>
            <a:noFill/>
          </p:spPr>
          <p:txBody>
            <a:bodyPr wrap="square">
              <a:spAutoFit/>
            </a:bodyPr>
            <a:lstStyle/>
            <a:p>
              <a:pPr>
                <a:defRPr/>
              </a:pPr>
              <a:r>
                <a:rPr lang="de-DE" sz="1600" b="1" i="1"/>
                <a:t>Das hat mir besonders gut gefallen:</a:t>
              </a:r>
              <a:endParaRPr lang="de-DE" sz="1600"/>
            </a:p>
            <a:p>
              <a:pPr>
                <a:lnSpc>
                  <a:spcPct val="150000"/>
                </a:lnSpc>
                <a:defRPr/>
              </a:pPr>
              <a:r>
                <a:rPr lang="de-DE" u="sng"/>
                <a:t>																		</a:t>
              </a:r>
              <a:endParaRPr/>
            </a:p>
            <a:p>
              <a:pPr>
                <a:lnSpc>
                  <a:spcPct val="150000"/>
                </a:lnSpc>
                <a:defRPr/>
              </a:pPr>
              <a:r>
                <a:rPr lang="de-DE" sz="1600" b="1" i="1"/>
                <a:t>Darüber würde ich gerne nochmal reden:</a:t>
              </a:r>
              <a:endParaRPr/>
            </a:p>
            <a:p>
              <a:pPr>
                <a:lnSpc>
                  <a:spcPct val="150000"/>
                </a:lnSpc>
                <a:defRPr/>
              </a:pPr>
              <a:r>
                <a:rPr lang="de-DE" u="sng"/>
                <a:t>																		</a:t>
              </a:r>
              <a:endParaRPr/>
            </a:p>
          </p:txBody>
        </p:sp>
      </p:grpSp>
      <p:pic>
        <p:nvPicPr>
          <p:cNvPr id="19" name="Grafik 18"/>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 name="Rechteck 14"/>
          <p:cNvSpPr>
            <a:spLocks noAdjustHandles="1" noChangeArrowheads="1" noChangeShapeType="1" noEditPoints="1" noGrp="1" noMove="1" noResize="1" noRot="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a:grpSpLocks noGrp="1" noMove="1" noResize="1" noRot="1" noUngrp="1"/>
          </p:cNvGrpSpPr>
          <p:nvPr/>
        </p:nvGrpSpPr>
        <p:grpSpPr bwMode="auto">
          <a:xfrm>
            <a:off x="0" y="125260"/>
            <a:ext cx="9906000" cy="1102290"/>
            <a:chOff x="0" y="125260"/>
            <a:chExt cx="9906000" cy="1102290"/>
          </a:xfrm>
        </p:grpSpPr>
        <p:sp>
          <p:nvSpPr>
            <p:cNvPr id="14" name="Rechteck 13"/>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a:grpSpLocks noGrp="1" noMove="1" noResize="1" noRot="1" noUngrp="1"/>
            </p:cNvGrpSpPr>
            <p:nvPr/>
          </p:nvGrpSpPr>
          <p:grpSpPr bwMode="auto">
            <a:xfrm>
              <a:off x="418365" y="125260"/>
              <a:ext cx="3870543" cy="1102290"/>
              <a:chOff x="3017729" y="125260"/>
              <a:chExt cx="3870543" cy="1102290"/>
            </a:xfrm>
          </p:grpSpPr>
          <p:sp>
            <p:nvSpPr>
              <p:cNvPr id="20" name="Rechteck 19"/>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22" name="Gruppieren 21"/>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23" name="Grafik 22" descr="Filmstreifen Silhouette"/>
                <p:cNvPicPr>
                  <a:picLocks noAdjustHandles="1" noChangeAspect="1" noChangeArrowheads="1" noChangeShapeType="1" noEditPoints="1" noGrp="1" noMove="1" noResize="1" noRot="1" noCrop="1"/>
                </p:cNvPicPr>
                <p:nvPr/>
              </p:nvPicPr>
              <p:blipFill>
                <a:blip r:embed="rId2"/>
                <a:stretch/>
              </p:blipFill>
              <p:spPr bwMode="auto">
                <a:xfrm>
                  <a:off x="3458235" y="4665107"/>
                  <a:ext cx="914400" cy="914400"/>
                </a:xfrm>
                <a:prstGeom prst="rect">
                  <a:avLst/>
                </a:prstGeom>
              </p:spPr>
            </p:pic>
            <p:pic>
              <p:nvPicPr>
                <p:cNvPr id="24" name="Grafik 23" descr="Lupe Silhouette"/>
                <p:cNvPicPr>
                  <a:picLocks noAdjustHandles="1" noChangeAspect="1" noChangeArrowheads="1" noChangeShapeType="1" noEditPoints="1" noGrp="1" noMove="1" noResize="1" noRot="1" noCrop="1"/>
                </p:cNvPicPr>
                <p:nvPr/>
              </p:nvPicPr>
              <p:blipFill>
                <a:blip r:embed="rId3"/>
                <a:stretch/>
              </p:blipFill>
              <p:spPr bwMode="auto">
                <a:xfrm>
                  <a:off x="3636494" y="4864810"/>
                  <a:ext cx="1139672" cy="1139672"/>
                </a:xfrm>
                <a:prstGeom prst="rect">
                  <a:avLst/>
                </a:prstGeom>
              </p:spPr>
            </p:pic>
          </p:grpSp>
        </p:grpSp>
        <p:sp>
          <p:nvSpPr>
            <p:cNvPr id="18" name="Textfeld 17"/>
            <p:cNvSpPr txBox="1">
              <a:spLocks noAdjustHandles="1" noChangeArrowheads="1" noChangeShapeType="1" noEditPoints="1" noGrp="1" noMove="1" noResize="1" noRot="1"/>
            </p:cNvSpPr>
            <p:nvPr/>
          </p:nvSpPr>
          <p:spPr bwMode="auto">
            <a:xfrm>
              <a:off x="5885263" y="319413"/>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Durchführung I</a:t>
              </a:r>
              <a:endParaRPr/>
            </a:p>
          </p:txBody>
        </p:sp>
      </p:grpSp>
      <p:pic>
        <p:nvPicPr>
          <p:cNvPr id="31" name="Grafik 30" descr="Benutzer Silhouette"/>
          <p:cNvPicPr>
            <a:picLocks noAdjustHandles="1" noChangeAspect="1" noChangeArrowheads="1" noChangeShapeType="1" noEditPoints="1" noGrp="1" noMove="1" noResize="1" noRot="1" noCrop="1"/>
          </p:cNvPicPr>
          <p:nvPr/>
        </p:nvPicPr>
        <p:blipFill>
          <a:blip r:embed="rId4"/>
          <a:stretch/>
        </p:blipFill>
        <p:spPr bwMode="auto">
          <a:xfrm>
            <a:off x="9260506" y="390326"/>
            <a:ext cx="522320" cy="522320"/>
          </a:xfrm>
          <a:prstGeom prst="rect">
            <a:avLst/>
          </a:prstGeom>
        </p:spPr>
      </p:pic>
      <p:sp>
        <p:nvSpPr>
          <p:cNvPr id="35" name="Textfeld 34"/>
          <p:cNvSpPr txBox="1">
            <a:spLocks noAdjustHandles="1" noChangeArrowheads="1" noChangeShapeType="1" noEditPoints="1" noGrp="1" noMove="1" noResize="1" noRot="1"/>
          </p:cNvSpPr>
          <p:nvPr/>
        </p:nvSpPr>
        <p:spPr bwMode="auto">
          <a:xfrm>
            <a:off x="141857" y="1350466"/>
            <a:ext cx="8587848" cy="646331"/>
          </a:xfrm>
          <a:prstGeom prst="rect">
            <a:avLst/>
          </a:prstGeom>
          <a:noFill/>
        </p:spPr>
        <p:txBody>
          <a:bodyPr wrap="square" rtlCol="0">
            <a:spAutoFit/>
          </a:bodyPr>
          <a:lstStyle/>
          <a:p>
            <a:pPr>
              <a:defRPr/>
            </a:pPr>
            <a:r>
              <a:rPr lang="de-DE" b="1"/>
              <a:t>Aufgabe 1)</a:t>
            </a:r>
            <a:endParaRPr/>
          </a:p>
          <a:p>
            <a:pPr>
              <a:defRPr/>
            </a:pPr>
            <a:r>
              <a:rPr lang="de-DE" b="1"/>
              <a:t>Betrachte</a:t>
            </a:r>
            <a:r>
              <a:rPr lang="de-DE"/>
              <a:t> den ersten Teil des Versuchsvideos „Der Brausetabletten-Versuch“.</a:t>
            </a:r>
            <a:endParaRPr/>
          </a:p>
        </p:txBody>
      </p:sp>
      <p:pic>
        <p:nvPicPr>
          <p:cNvPr id="3" name="Grafik 2" descr="Ein Bild, das Text enthält.&#10;&#10;Automatisch generierte Beschreibung">
            <a:hlinkClick r:id="rId5"/>
          </p:cNvPr>
          <p:cNvPicPr>
            <a:picLocks noAdjustHandles="1" noChangeAspect="1" noChangeArrowheads="1" noChangeShapeType="1" noEditPoints="1" noGrp="1" noMove="1" noResize="1" noRot="1" noCrop="1"/>
          </p:cNvPicPr>
          <p:nvPr/>
        </p:nvPicPr>
        <p:blipFill>
          <a:blip r:embed="rId6"/>
          <a:stretch/>
        </p:blipFill>
        <p:spPr bwMode="auto">
          <a:xfrm>
            <a:off x="263393" y="2467689"/>
            <a:ext cx="5786426" cy="3254865"/>
          </a:xfrm>
          <a:prstGeom prst="rect">
            <a:avLst/>
          </a:prstGeom>
        </p:spPr>
      </p:pic>
      <p:sp>
        <p:nvSpPr>
          <p:cNvPr id="19" name="Textfeld 18"/>
          <p:cNvSpPr txBox="1">
            <a:spLocks noAdjustHandles="1" noChangeArrowheads="1" noChangeShapeType="1" noEditPoints="1" noGrp="1" noMove="1" noResize="1" noRot="1"/>
          </p:cNvSpPr>
          <p:nvPr/>
        </p:nvSpPr>
        <p:spPr bwMode="auto">
          <a:xfrm>
            <a:off x="141857" y="5811839"/>
            <a:ext cx="5069077" cy="261610"/>
          </a:xfrm>
          <a:prstGeom prst="rect">
            <a:avLst/>
          </a:prstGeom>
          <a:noFill/>
        </p:spPr>
        <p:txBody>
          <a:bodyPr wrap="square" rtlCol="0">
            <a:spAutoFit/>
          </a:bodyPr>
          <a:lstStyle/>
          <a:p>
            <a:pPr>
              <a:defRPr/>
            </a:pPr>
            <a:r>
              <a:rPr lang="de-DE" sz="1100"/>
              <a:t>(Durch Klicken auf das Bild gelangst du zum Video.) </a:t>
            </a:r>
            <a:endParaRPr/>
          </a:p>
        </p:txBody>
      </p:sp>
      <p:sp>
        <p:nvSpPr>
          <p:cNvPr id="25" name="Textfeld 24"/>
          <p:cNvSpPr txBox="1">
            <a:spLocks noAdjustHandles="1" noChangeArrowheads="1" noChangeShapeType="1" noEditPoints="1" noGrp="1" noMove="1" noResize="1" noRot="1"/>
          </p:cNvSpPr>
          <p:nvPr/>
        </p:nvSpPr>
        <p:spPr bwMode="auto">
          <a:xfrm>
            <a:off x="7642245" y="3968228"/>
            <a:ext cx="1879421" cy="1754326"/>
          </a:xfrm>
          <a:prstGeom prst="rect">
            <a:avLst/>
          </a:prstGeom>
          <a:noFill/>
        </p:spPr>
        <p:txBody>
          <a:bodyPr wrap="square">
            <a:spAutoFit/>
          </a:bodyPr>
          <a:lstStyle/>
          <a:p>
            <a:pPr>
              <a:defRPr/>
            </a:pPr>
            <a:r>
              <a:rPr lang="de-DE" u="sng"/>
              <a:t>Hinweis:</a:t>
            </a:r>
            <a:r>
              <a:rPr lang="de-DE"/>
              <a:t> </a:t>
            </a:r>
            <a:endParaRPr/>
          </a:p>
          <a:p>
            <a:pPr>
              <a:defRPr/>
            </a:pPr>
            <a:r>
              <a:rPr lang="de-DE"/>
              <a:t>Die Beantwortung der Frage am Ende des Videos erfolgt auf den nächsten Seiten.</a:t>
            </a:r>
            <a:endParaRPr/>
          </a:p>
        </p:txBody>
      </p:sp>
      <p:pic>
        <p:nvPicPr>
          <p:cNvPr id="26" name="Grafik 25" descr="Informationen Silhouette"/>
          <p:cNvPicPr>
            <a:picLocks noAdjustHandles="1" noChangeAspect="1" noChangeArrowheads="1" noChangeShapeType="1" noEditPoints="1" noGrp="1" noMove="1" noResize="1" noRot="1" noCrop="1"/>
          </p:cNvPicPr>
          <p:nvPr/>
        </p:nvPicPr>
        <p:blipFill>
          <a:blip r:embed="rId7"/>
          <a:stretch/>
        </p:blipFill>
        <p:spPr bwMode="auto">
          <a:xfrm>
            <a:off x="7210245" y="3981106"/>
            <a:ext cx="432000" cy="432000"/>
          </a:xfrm>
          <a:prstGeom prst="rect">
            <a:avLst/>
          </a:prstGeom>
        </p:spPr>
      </p:pic>
      <p:sp>
        <p:nvSpPr>
          <p:cNvPr id="2" name="Textfeld 1"/>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3</a:t>
            </a:r>
            <a:endParaRPr/>
          </a:p>
        </p:txBody>
      </p:sp>
      <p:pic>
        <p:nvPicPr>
          <p:cNvPr id="27" name="Grafik 26"/>
          <p:cNvPicPr>
            <a:picLocks noAdjustHandles="1" noChangeAspect="1" noChangeArrowheads="1" noChangeShapeType="1" noEditPoints="1" noGrp="1" noMove="1" noResize="1" noRot="1" noCrop="1"/>
          </p:cNvPicPr>
          <p:nvPr/>
        </p:nvPicPr>
        <p:blipFill>
          <a:blip r:embed="rId8"/>
          <a:stretch/>
        </p:blipFill>
        <p:spPr bwMode="auto">
          <a:xfrm>
            <a:off x="0" y="6672600"/>
            <a:ext cx="517340" cy="180000"/>
          </a:xfrm>
          <a:prstGeom prst="rect">
            <a:avLst/>
          </a:prstGeom>
        </p:spPr>
      </p:pic>
      <p:sp>
        <p:nvSpPr>
          <p:cNvPr id="28" name="Rechteck: abgerundete Ecken 27"/>
          <p:cNvSpPr>
            <a:spLocks noAdjustHandles="1" noChangeArrowheads="1" noChangeShapeType="1" noEditPoints="1" noGrp="1" noMove="1" noResize="1" noRot="1"/>
          </p:cNvSpPr>
          <p:nvPr/>
        </p:nvSpPr>
        <p:spPr bwMode="auto">
          <a:xfrm>
            <a:off x="7102257" y="3845490"/>
            <a:ext cx="2540350" cy="1966349"/>
          </a:xfrm>
          <a:prstGeom prst="roundRect">
            <a:avLst>
              <a:gd name="adj" fmla="val 16667"/>
            </a:avLst>
          </a:prstGeom>
          <a:noFill/>
          <a:ln w="38100">
            <a:solidFill>
              <a:srgbClr val="9EA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Präsentation</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43620" y="1273738"/>
            <a:ext cx="9044018" cy="1415772"/>
          </a:xfrm>
          <a:prstGeom prst="rect">
            <a:avLst/>
          </a:prstGeom>
          <a:noFill/>
        </p:spPr>
        <p:txBody>
          <a:bodyPr wrap="square" rtlCol="0">
            <a:spAutoFit/>
          </a:bodyPr>
          <a:lstStyle/>
          <a:p>
            <a:pPr>
              <a:defRPr/>
            </a:pPr>
            <a:r>
              <a:rPr lang="de-DE" b="1" u="sng"/>
              <a:t>Präsentierenden des Erklärvideos </a:t>
            </a:r>
            <a:endParaRPr/>
          </a:p>
          <a:p>
            <a:pPr>
              <a:defRPr/>
            </a:pPr>
            <a:endParaRPr lang="de-DE" sz="1200" b="1" u="sng"/>
          </a:p>
          <a:p>
            <a:pPr>
              <a:defRPr/>
            </a:pPr>
            <a:r>
              <a:rPr lang="de-DE" b="1"/>
              <a:t>Aufgabe 4 c)</a:t>
            </a:r>
            <a:r>
              <a:rPr lang="de-DE"/>
              <a:t> </a:t>
            </a:r>
            <a:endParaRPr/>
          </a:p>
          <a:p>
            <a:pPr>
              <a:defRPr/>
            </a:pPr>
            <a:r>
              <a:rPr lang="de-DE" b="1"/>
              <a:t>Stellt</a:t>
            </a:r>
            <a:r>
              <a:rPr lang="de-DE"/>
              <a:t> als Gruppe euer selbsterstelltes Erklärvideo der Klasse </a:t>
            </a:r>
            <a:r>
              <a:rPr lang="de-DE" b="1"/>
              <a:t>vor</a:t>
            </a:r>
            <a:r>
              <a:rPr lang="de-DE"/>
              <a:t>. </a:t>
            </a:r>
            <a:endParaRPr/>
          </a:p>
          <a:p>
            <a:pPr>
              <a:defRPr/>
            </a:pPr>
            <a:r>
              <a:rPr lang="de-DE" b="1"/>
              <a:t>Notiert</a:t>
            </a:r>
            <a:r>
              <a:rPr lang="de-DE"/>
              <a:t> hier die wichtigsten Punkte des Feedbacks.</a:t>
            </a:r>
            <a:endParaRPr/>
          </a:p>
        </p:txBody>
      </p:sp>
      <p:sp>
        <p:nvSpPr>
          <p:cNvPr id="18" name="Textfeld 17"/>
          <p:cNvSpPr txBox="1"/>
          <p:nvPr/>
        </p:nvSpPr>
        <p:spPr bwMode="auto">
          <a:xfrm>
            <a:off x="9462384" y="6591582"/>
            <a:ext cx="495202" cy="369332"/>
          </a:xfrm>
          <a:prstGeom prst="rect">
            <a:avLst/>
          </a:prstGeom>
          <a:noFill/>
        </p:spPr>
        <p:txBody>
          <a:bodyPr wrap="square" rtlCol="0">
            <a:spAutoFit/>
          </a:bodyPr>
          <a:lstStyle/>
          <a:p>
            <a:pPr algn="r">
              <a:defRPr/>
            </a:pPr>
            <a:r>
              <a:rPr lang="de-DE" b="1"/>
              <a:t>39</a:t>
            </a:r>
            <a:endParaRPr/>
          </a:p>
        </p:txBody>
      </p:sp>
      <p:sp>
        <p:nvSpPr>
          <p:cNvPr id="29" name="Textfeld 28"/>
          <p:cNvSpPr txBox="1"/>
          <p:nvPr/>
        </p:nvSpPr>
        <p:spPr bwMode="auto">
          <a:xfrm>
            <a:off x="443620" y="2738366"/>
            <a:ext cx="8681322" cy="2169825"/>
          </a:xfrm>
          <a:prstGeom prst="rect">
            <a:avLst/>
          </a:prstGeom>
          <a:noFill/>
        </p:spPr>
        <p:txBody>
          <a:bodyPr wrap="square">
            <a:spAutoFit/>
          </a:bodyPr>
          <a:lstStyle/>
          <a:p>
            <a:pPr>
              <a:defRPr/>
            </a:pPr>
            <a:r>
              <a:rPr lang="de-DE" b="1" i="1"/>
              <a:t>Die wichtigsten Punkte des Feedbacks zur Tonspur:</a:t>
            </a:r>
            <a:endParaRPr/>
          </a:p>
          <a:p>
            <a:pPr>
              <a:lnSpc>
                <a:spcPct val="150000"/>
              </a:lnSpc>
              <a:defRPr/>
            </a:pPr>
            <a:endParaRPr lang="de-DE" u="sng"/>
          </a:p>
          <a:p>
            <a:pPr>
              <a:defRPr/>
            </a:pPr>
            <a:endParaRPr lang="de-DE" b="1" i="1" u="sng"/>
          </a:p>
          <a:p>
            <a:pPr>
              <a:defRPr/>
            </a:pPr>
            <a:endParaRPr lang="de-DE" b="1" i="1" u="sng"/>
          </a:p>
          <a:p>
            <a:pPr>
              <a:defRPr/>
            </a:pPr>
            <a:endParaRPr lang="de-DE" b="1" i="1" u="sng"/>
          </a:p>
          <a:p>
            <a:pPr>
              <a:defRPr/>
            </a:pPr>
            <a:endParaRPr lang="de-DE" b="1" i="1" u="sng"/>
          </a:p>
          <a:p>
            <a:pPr>
              <a:defRPr/>
            </a:pPr>
            <a:r>
              <a:rPr lang="de-DE" b="1" i="1"/>
              <a:t>Die wichtigsten Punkte des Feedbacks zum Video:</a:t>
            </a:r>
            <a:endParaRPr/>
          </a:p>
        </p:txBody>
      </p:sp>
      <p:pic>
        <p:nvPicPr>
          <p:cNvPr id="33" name="Grafik 32" descr="Benutzer Silhouette"/>
          <p:cNvPicPr>
            <a:picLocks noChangeAspect="1"/>
          </p:cNvPicPr>
          <p:nvPr/>
        </p:nvPicPr>
        <p:blipFill>
          <a:blip r:embed="rId3"/>
          <a:stretch/>
        </p:blipFill>
        <p:spPr bwMode="auto">
          <a:xfrm>
            <a:off x="8602622" y="313713"/>
            <a:ext cx="522320" cy="522320"/>
          </a:xfrm>
          <a:prstGeom prst="rect">
            <a:avLst/>
          </a:prstGeom>
        </p:spPr>
      </p:pic>
      <p:pic>
        <p:nvPicPr>
          <p:cNvPr id="21" name="Grafik 20" descr="Benutzer Silhouette"/>
          <p:cNvPicPr>
            <a:picLocks noChangeAspect="1"/>
          </p:cNvPicPr>
          <p:nvPr/>
        </p:nvPicPr>
        <p:blipFill>
          <a:blip r:embed="rId4"/>
          <a:stretch/>
        </p:blipFill>
        <p:spPr bwMode="auto">
          <a:xfrm>
            <a:off x="9187661" y="467761"/>
            <a:ext cx="736545" cy="736545"/>
          </a:xfrm>
          <a:prstGeom prst="rect">
            <a:avLst/>
          </a:prstGeom>
        </p:spPr>
      </p:pic>
      <p:pic>
        <p:nvPicPr>
          <p:cNvPr id="4" name="Grafik 3" descr="Lehrer Silhouette"/>
          <p:cNvPicPr>
            <a:picLocks noChangeAspect="1"/>
          </p:cNvPicPr>
          <p:nvPr/>
        </p:nvPicPr>
        <p:blipFill>
          <a:blip r:embed="rId5"/>
          <a:stretch/>
        </p:blipFill>
        <p:spPr bwMode="auto">
          <a:xfrm>
            <a:off x="8163226" y="1174389"/>
            <a:ext cx="914400" cy="914400"/>
          </a:xfrm>
          <a:prstGeom prst="rect">
            <a:avLst/>
          </a:prstGeom>
        </p:spPr>
      </p:pic>
      <p:pic>
        <p:nvPicPr>
          <p:cNvPr id="24" name="Grafik 23" descr="Benutzer Silhouette"/>
          <p:cNvPicPr>
            <a:picLocks noChangeAspect="1"/>
          </p:cNvPicPr>
          <p:nvPr/>
        </p:nvPicPr>
        <p:blipFill>
          <a:blip r:embed="rId4"/>
          <a:stretch/>
        </p:blipFill>
        <p:spPr bwMode="auto">
          <a:xfrm>
            <a:off x="8210542" y="1758363"/>
            <a:ext cx="914400" cy="914400"/>
          </a:xfrm>
          <a:prstGeom prst="rect">
            <a:avLst/>
          </a:prstGeom>
        </p:spPr>
      </p:pic>
      <p:pic>
        <p:nvPicPr>
          <p:cNvPr id="19" name="Grafik 18"/>
          <p:cNvPicPr>
            <a:picLocks noChangeAspect="1"/>
          </p:cNvPicPr>
          <p:nvPr/>
        </p:nvPicPr>
        <p:blipFill>
          <a:blip r:embed="rId6"/>
          <a:stretch/>
        </p:blipFill>
        <p:spPr bwMode="auto">
          <a:xfrm>
            <a:off x="0" y="6672600"/>
            <a:ext cx="517340" cy="180000"/>
          </a:xfrm>
          <a:prstGeom prst="rect">
            <a:avLst/>
          </a:prstGeom>
        </p:spPr>
      </p:pic>
      <p:grpSp>
        <p:nvGrpSpPr>
          <p:cNvPr id="3" name="Gruppieren 2"/>
          <p:cNvGrpSpPr/>
          <p:nvPr/>
        </p:nvGrpSpPr>
        <p:grpSpPr bwMode="auto">
          <a:xfrm>
            <a:off x="517340" y="3402816"/>
            <a:ext cx="7934195" cy="1062922"/>
            <a:chOff x="517340" y="3402816"/>
            <a:chExt cx="7934195" cy="1062922"/>
          </a:xfrm>
        </p:grpSpPr>
        <p:cxnSp>
          <p:nvCxnSpPr>
            <p:cNvPr id="22" name="Gerader Verbinder 21"/>
            <p:cNvCxnSpPr>
              <a:cxnSpLocks/>
            </p:cNvCxnSpPr>
            <p:nvPr/>
          </p:nvCxnSpPr>
          <p:spPr bwMode="auto">
            <a:xfrm>
              <a:off x="517340" y="3402816"/>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517340" y="3934277"/>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a:cxnSpLocks/>
            </p:cNvCxnSpPr>
            <p:nvPr/>
          </p:nvCxnSpPr>
          <p:spPr bwMode="auto">
            <a:xfrm>
              <a:off x="517340" y="4465738"/>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uppieren 1"/>
          <p:cNvGrpSpPr/>
          <p:nvPr/>
        </p:nvGrpSpPr>
        <p:grpSpPr bwMode="auto">
          <a:xfrm>
            <a:off x="517340" y="5215510"/>
            <a:ext cx="7934195" cy="1062922"/>
            <a:chOff x="517340" y="5528660"/>
            <a:chExt cx="7934195" cy="1062922"/>
          </a:xfrm>
        </p:grpSpPr>
        <p:cxnSp>
          <p:nvCxnSpPr>
            <p:cNvPr id="28" name="Gerader Verbinder 27"/>
            <p:cNvCxnSpPr>
              <a:cxnSpLocks/>
            </p:cNvCxnSpPr>
            <p:nvPr/>
          </p:nvCxnSpPr>
          <p:spPr bwMode="auto">
            <a:xfrm>
              <a:off x="517340" y="552866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a:cxnSpLocks/>
            </p:cNvCxnSpPr>
            <p:nvPr/>
          </p:nvCxnSpPr>
          <p:spPr bwMode="auto">
            <a:xfrm>
              <a:off x="517340" y="606012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p:cNvCxnSpPr>
            <p:nvPr/>
          </p:nvCxnSpPr>
          <p:spPr bwMode="auto">
            <a:xfrm>
              <a:off x="517340" y="659158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Ausblick</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18365" y="1421703"/>
            <a:ext cx="8549227" cy="1754326"/>
          </a:xfrm>
          <a:prstGeom prst="rect">
            <a:avLst/>
          </a:prstGeom>
          <a:noFill/>
        </p:spPr>
        <p:txBody>
          <a:bodyPr wrap="square" rtlCol="0">
            <a:spAutoFit/>
          </a:bodyPr>
          <a:lstStyle/>
          <a:p>
            <a:pPr>
              <a:defRPr/>
            </a:pPr>
            <a:r>
              <a:rPr lang="de-DE"/>
              <a:t>Abschließend soll es darum gehen, welche Konsequenzen du aus der Lerneinheit für deinen zukünftigen Umgang mit Informationen aus Videos ziehst.</a:t>
            </a:r>
            <a:endParaRPr/>
          </a:p>
          <a:p>
            <a:pPr>
              <a:defRPr/>
            </a:pPr>
            <a:endParaRPr lang="de-DE"/>
          </a:p>
          <a:p>
            <a:pPr>
              <a:defRPr/>
            </a:pPr>
            <a:r>
              <a:rPr lang="de-DE" b="1"/>
              <a:t>Aufgabe 5)</a:t>
            </a:r>
            <a:endParaRPr/>
          </a:p>
          <a:p>
            <a:pPr>
              <a:defRPr/>
            </a:pPr>
            <a:r>
              <a:rPr lang="de-DE" b="1"/>
              <a:t>Nenne</a:t>
            </a:r>
            <a:r>
              <a:rPr lang="de-DE"/>
              <a:t> Elemente, die in den behandelten Videos zur Manipulation genutzt wurden.      </a:t>
            </a:r>
            <a:r>
              <a:rPr lang="de-DE" b="1"/>
              <a:t>Ergänze</a:t>
            </a:r>
            <a:r>
              <a:rPr lang="de-DE"/>
              <a:t> diese mit weiteren Ideen für Videomanipulationen.</a:t>
            </a:r>
            <a:endParaRPr/>
          </a:p>
        </p:txBody>
      </p:sp>
      <p:sp>
        <p:nvSpPr>
          <p:cNvPr id="12" name="Textfeld 11"/>
          <p:cNvSpPr txBox="1"/>
          <p:nvPr/>
        </p:nvSpPr>
        <p:spPr bwMode="auto">
          <a:xfrm>
            <a:off x="9499962" y="6577934"/>
            <a:ext cx="495202" cy="369332"/>
          </a:xfrm>
          <a:prstGeom prst="rect">
            <a:avLst/>
          </a:prstGeom>
          <a:noFill/>
        </p:spPr>
        <p:txBody>
          <a:bodyPr wrap="square" rtlCol="0">
            <a:spAutoFit/>
          </a:bodyPr>
          <a:lstStyle/>
          <a:p>
            <a:pPr algn="r">
              <a:defRPr/>
            </a:pPr>
            <a:r>
              <a:rPr lang="de-DE" b="1"/>
              <a:t>40</a:t>
            </a:r>
            <a:endParaRPr/>
          </a:p>
        </p:txBody>
      </p:sp>
      <p:pic>
        <p:nvPicPr>
          <p:cNvPr id="13" name="Grafik 12"/>
          <p:cNvPicPr>
            <a:picLocks noChangeAspect="1"/>
          </p:cNvPicPr>
          <p:nvPr/>
        </p:nvPicPr>
        <p:blipFill>
          <a:blip r:embed="rId3"/>
          <a:stretch/>
        </p:blipFill>
        <p:spPr bwMode="auto">
          <a:xfrm>
            <a:off x="0" y="6672600"/>
            <a:ext cx="517340" cy="180000"/>
          </a:xfrm>
          <a:prstGeom prst="rect">
            <a:avLst/>
          </a:prstGeom>
        </p:spPr>
      </p:pic>
      <p:pic>
        <p:nvPicPr>
          <p:cNvPr id="14" name="Grafik 13" descr="Benutzer Silhouette"/>
          <p:cNvPicPr>
            <a:picLocks noChangeAspect="1"/>
          </p:cNvPicPr>
          <p:nvPr/>
        </p:nvPicPr>
        <p:blipFill>
          <a:blip r:embed="rId4"/>
          <a:stretch/>
        </p:blipFill>
        <p:spPr bwMode="auto">
          <a:xfrm>
            <a:off x="9260505" y="408037"/>
            <a:ext cx="522320" cy="522320"/>
          </a:xfrm>
          <a:prstGeom prst="rect">
            <a:avLst/>
          </a:prstGeom>
        </p:spPr>
      </p:pic>
      <p:grpSp>
        <p:nvGrpSpPr>
          <p:cNvPr id="2" name="Gruppieren 1"/>
          <p:cNvGrpSpPr/>
          <p:nvPr/>
        </p:nvGrpSpPr>
        <p:grpSpPr bwMode="auto">
          <a:xfrm>
            <a:off x="517340" y="3608897"/>
            <a:ext cx="7934195" cy="2657305"/>
            <a:chOff x="517340" y="3608897"/>
            <a:chExt cx="7934195" cy="2657305"/>
          </a:xfrm>
        </p:grpSpPr>
        <p:cxnSp>
          <p:nvCxnSpPr>
            <p:cNvPr id="16" name="Gerader Verbinder 15"/>
            <p:cNvCxnSpPr>
              <a:cxnSpLocks/>
            </p:cNvCxnSpPr>
            <p:nvPr/>
          </p:nvCxnSpPr>
          <p:spPr bwMode="auto">
            <a:xfrm>
              <a:off x="517340" y="3608897"/>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a:cxnSpLocks/>
            </p:cNvCxnSpPr>
            <p:nvPr/>
          </p:nvCxnSpPr>
          <p:spPr bwMode="auto">
            <a:xfrm>
              <a:off x="517340" y="4140358"/>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a:cxnSpLocks/>
            </p:cNvCxnSpPr>
            <p:nvPr/>
          </p:nvCxnSpPr>
          <p:spPr bwMode="auto">
            <a:xfrm>
              <a:off x="517340" y="4671819"/>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a:cxnSpLocks/>
            </p:cNvCxnSpPr>
            <p:nvPr/>
          </p:nvCxnSpPr>
          <p:spPr bwMode="auto">
            <a:xfrm>
              <a:off x="517340" y="520328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a:cxnSpLocks/>
            </p:cNvCxnSpPr>
            <p:nvPr/>
          </p:nvCxnSpPr>
          <p:spPr bwMode="auto">
            <a:xfrm>
              <a:off x="517340" y="573474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517340" y="626620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769441"/>
                </a:xfrm>
                <a:prstGeom prst="rect">
                  <a:avLst/>
                </a:prstGeom>
                <a:noFill/>
                <a:ln>
                  <a:noFill/>
                </a:ln>
              </p:spPr>
              <p:txBody>
                <a:bodyPr wrap="square" rtlCol="0">
                  <a:spAutoFit/>
                </a:bodyPr>
                <a:lstStyle/>
                <a:p>
                  <a:pPr>
                    <a:defRPr/>
                  </a:pPr>
                  <a:r>
                    <a:rPr lang="de-DE" sz="4400" b="1">
                      <a:solidFill>
                        <a:schemeClr val="tx1">
                          <a:lumMod val="95000"/>
                          <a:lumOff val="5000"/>
                        </a:schemeClr>
                      </a:solidFill>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lgn="r">
                  <a:defRPr/>
                </a:pPr>
                <a:r>
                  <a:rPr lang="de-DE" sz="3600">
                    <a:solidFill>
                      <a:schemeClr val="tx1">
                        <a:lumMod val="95000"/>
                        <a:lumOff val="5000"/>
                      </a:schemeClr>
                    </a:solidFill>
                    <a:cs typeface="Arial"/>
                  </a:rPr>
                  <a:t>Ausblick</a:t>
                </a:r>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1" name="Textfeld 10"/>
          <p:cNvSpPr txBox="1"/>
          <p:nvPr/>
        </p:nvSpPr>
        <p:spPr bwMode="auto">
          <a:xfrm>
            <a:off x="418366" y="1421703"/>
            <a:ext cx="8033170" cy="923330"/>
          </a:xfrm>
          <a:prstGeom prst="rect">
            <a:avLst/>
          </a:prstGeom>
          <a:noFill/>
        </p:spPr>
        <p:txBody>
          <a:bodyPr wrap="square" rtlCol="0">
            <a:spAutoFit/>
          </a:bodyPr>
          <a:lstStyle/>
          <a:p>
            <a:pPr>
              <a:defRPr/>
            </a:pPr>
            <a:r>
              <a:rPr lang="de-DE" b="1"/>
              <a:t>Aufgabe 6)</a:t>
            </a:r>
            <a:endParaRPr/>
          </a:p>
          <a:p>
            <a:pPr>
              <a:defRPr/>
            </a:pPr>
            <a:r>
              <a:rPr lang="de-DE" b="1"/>
              <a:t>Erkläre,</a:t>
            </a:r>
            <a:r>
              <a:rPr lang="de-DE"/>
              <a:t> warum du bei der Nutzung von Videos auf </a:t>
            </a:r>
            <a:r>
              <a:rPr lang="de-DE"/>
              <a:t>Social</a:t>
            </a:r>
            <a:r>
              <a:rPr lang="de-DE"/>
              <a:t> Media Plattformen wie YouTube oder </a:t>
            </a:r>
            <a:r>
              <a:rPr lang="de-DE"/>
              <a:t>TikTok</a:t>
            </a:r>
            <a:r>
              <a:rPr lang="de-DE"/>
              <a:t> vorsichtig mit den enthaltenen Informationen sein musst.</a:t>
            </a:r>
            <a:endParaRPr/>
          </a:p>
        </p:txBody>
      </p:sp>
      <p:sp>
        <p:nvSpPr>
          <p:cNvPr id="12" name="Textfeld 11"/>
          <p:cNvSpPr txBox="1"/>
          <p:nvPr/>
        </p:nvSpPr>
        <p:spPr bwMode="auto">
          <a:xfrm>
            <a:off x="9499962" y="6577934"/>
            <a:ext cx="495202" cy="369332"/>
          </a:xfrm>
          <a:prstGeom prst="rect">
            <a:avLst/>
          </a:prstGeom>
          <a:noFill/>
        </p:spPr>
        <p:txBody>
          <a:bodyPr wrap="square" rtlCol="0">
            <a:spAutoFit/>
          </a:bodyPr>
          <a:lstStyle/>
          <a:p>
            <a:pPr algn="r">
              <a:defRPr/>
            </a:pPr>
            <a:r>
              <a:rPr lang="de-DE" b="1"/>
              <a:t>41</a:t>
            </a:r>
            <a:endParaRPr/>
          </a:p>
        </p:txBody>
      </p:sp>
      <p:pic>
        <p:nvPicPr>
          <p:cNvPr id="13" name="Grafik 12"/>
          <p:cNvPicPr>
            <a:picLocks noChangeAspect="1"/>
          </p:cNvPicPr>
          <p:nvPr/>
        </p:nvPicPr>
        <p:blipFill>
          <a:blip r:embed="rId3"/>
          <a:stretch/>
        </p:blipFill>
        <p:spPr bwMode="auto">
          <a:xfrm>
            <a:off x="0" y="6672600"/>
            <a:ext cx="517340" cy="180000"/>
          </a:xfrm>
          <a:prstGeom prst="rect">
            <a:avLst/>
          </a:prstGeom>
        </p:spPr>
      </p:pic>
      <p:pic>
        <p:nvPicPr>
          <p:cNvPr id="14" name="Grafik 13" descr="Benutzer Silhouette"/>
          <p:cNvPicPr>
            <a:picLocks noChangeAspect="1"/>
          </p:cNvPicPr>
          <p:nvPr/>
        </p:nvPicPr>
        <p:blipFill>
          <a:blip r:embed="rId4"/>
          <a:stretch/>
        </p:blipFill>
        <p:spPr bwMode="auto">
          <a:xfrm>
            <a:off x="9260505" y="408037"/>
            <a:ext cx="522320" cy="522320"/>
          </a:xfrm>
          <a:prstGeom prst="rect">
            <a:avLst/>
          </a:prstGeom>
        </p:spPr>
      </p:pic>
      <p:grpSp>
        <p:nvGrpSpPr>
          <p:cNvPr id="15" name="Gruppieren 14"/>
          <p:cNvGrpSpPr/>
          <p:nvPr/>
        </p:nvGrpSpPr>
        <p:grpSpPr bwMode="auto">
          <a:xfrm>
            <a:off x="517340" y="2733339"/>
            <a:ext cx="7934195" cy="3188766"/>
            <a:chOff x="816970" y="2660577"/>
            <a:chExt cx="7934195" cy="3188766"/>
          </a:xfrm>
        </p:grpSpPr>
        <p:cxnSp>
          <p:nvCxnSpPr>
            <p:cNvPr id="16" name="Gerader Verbinder 15"/>
            <p:cNvCxnSpPr>
              <a:cxnSpLocks/>
            </p:cNvCxnSpPr>
            <p:nvPr/>
          </p:nvCxnSpPr>
          <p:spPr bwMode="auto">
            <a:xfrm>
              <a:off x="816970" y="2660577"/>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a:cxnSpLocks/>
            </p:cNvCxnSpPr>
            <p:nvPr/>
          </p:nvCxnSpPr>
          <p:spPr bwMode="auto">
            <a:xfrm>
              <a:off x="816970" y="3192038"/>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a:cxnSpLocks/>
            </p:cNvCxnSpPr>
            <p:nvPr/>
          </p:nvCxnSpPr>
          <p:spPr bwMode="auto">
            <a:xfrm>
              <a:off x="816970" y="3723499"/>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a:cxnSpLocks/>
            </p:cNvCxnSpPr>
            <p:nvPr/>
          </p:nvCxnSpPr>
          <p:spPr bwMode="auto">
            <a:xfrm>
              <a:off x="816970" y="4254960"/>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a:cxnSpLocks/>
            </p:cNvCxnSpPr>
            <p:nvPr/>
          </p:nvCxnSpPr>
          <p:spPr bwMode="auto">
            <a:xfrm>
              <a:off x="816970" y="4786421"/>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p:cNvCxnSpPr>
            <p:nvPr/>
          </p:nvCxnSpPr>
          <p:spPr bwMode="auto">
            <a:xfrm>
              <a:off x="816970" y="5317882"/>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816970" y="5849343"/>
              <a:ext cx="793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p:nvPr/>
        </p:nvSpPr>
        <p:spPr bwMode="auto">
          <a:xfrm>
            <a:off x="1" y="0"/>
            <a:ext cx="9906000" cy="6858000"/>
          </a:xfrm>
          <a:prstGeom prst="rect">
            <a:avLst/>
          </a:prstGeom>
          <a:solidFill>
            <a:srgbClr val="A8B9CA">
              <a:alpha val="75000"/>
            </a:srgbClr>
          </a:solidFill>
          <a:ln>
            <a:solidFill>
              <a:srgbClr val="A8B9CA">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9" name="Gruppieren 8"/>
          <p:cNvGrpSpPr/>
          <p:nvPr/>
        </p:nvGrpSpPr>
        <p:grpSpPr bwMode="auto">
          <a:xfrm>
            <a:off x="186925" y="218048"/>
            <a:ext cx="9532150" cy="6409990"/>
            <a:chOff x="148421" y="139764"/>
            <a:chExt cx="9609158" cy="6578472"/>
          </a:xfrm>
        </p:grpSpPr>
        <p:sp>
          <p:nvSpPr>
            <p:cNvPr id="2" name="Rechteck 1"/>
            <p:cNvSpPr/>
            <p:nvPr/>
          </p:nvSpPr>
          <p:spPr bwMode="auto">
            <a:xfrm>
              <a:off x="148421" y="139764"/>
              <a:ext cx="9609158" cy="6578472"/>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Textfeld 2"/>
            <p:cNvSpPr txBox="1"/>
            <p:nvPr/>
          </p:nvSpPr>
          <p:spPr bwMode="auto">
            <a:xfrm>
              <a:off x="286109" y="139764"/>
              <a:ext cx="9333781" cy="6285739"/>
            </a:xfrm>
            <a:prstGeom prst="rect">
              <a:avLst/>
            </a:prstGeom>
            <a:noFill/>
          </p:spPr>
          <p:txBody>
            <a:bodyPr wrap="square" rtlCol="0">
              <a:spAutoFit/>
            </a:bodyPr>
            <a:lstStyle/>
            <a:p>
              <a:pPr>
                <a:defRPr/>
              </a:pPr>
              <a:endParaRPr lang="de-DE" sz="1000" b="1"/>
            </a:p>
            <a:p>
              <a:pPr>
                <a:defRPr/>
              </a:pPr>
              <a:r>
                <a:rPr lang="de-DE" sz="3600" b="1"/>
                <a:t>Kursbuch zum Brausetablettenversuch</a:t>
              </a:r>
              <a:endParaRPr/>
            </a:p>
            <a:p>
              <a:pPr>
                <a:defRPr/>
              </a:pPr>
              <a:r>
                <a:rPr lang="de-DE" sz="2400"/>
                <a:t>Eine Lerneinheit zum Thema Erklärvideos im Chemieunterricht </a:t>
              </a:r>
              <a:endParaRPr/>
            </a:p>
            <a:p>
              <a:pPr>
                <a:defRPr/>
              </a:pPr>
              <a:endParaRPr lang="de-DE" sz="1400"/>
            </a:p>
            <a:p>
              <a:pPr>
                <a:defRPr/>
              </a:pPr>
              <a:endParaRPr lang="de-DE" sz="1400"/>
            </a:p>
            <a:p>
              <a:pPr>
                <a:defRPr/>
              </a:pPr>
              <a:r>
                <a:rPr lang="de-DE"/>
                <a:t>erstellt von Jennifer Kaiser </a:t>
              </a:r>
              <a:endParaRPr/>
            </a:p>
            <a:p>
              <a:pPr>
                <a:defRPr/>
              </a:pPr>
              <a:r>
                <a:rPr lang="de-DE"/>
                <a:t>im Rahmen der Masterarbeit mit dem Titel </a:t>
              </a:r>
              <a:endParaRPr/>
            </a:p>
            <a:p>
              <a:pPr>
                <a:defRPr/>
              </a:pPr>
              <a:r>
                <a:rPr lang="de-DE" i="1"/>
                <a:t>„Erstellung und Erprobung eines digitalen Lernbegleiters </a:t>
              </a:r>
              <a:endParaRPr/>
            </a:p>
            <a:p>
              <a:pPr>
                <a:defRPr/>
              </a:pPr>
              <a:r>
                <a:rPr lang="de-DE" i="1"/>
                <a:t>zum Thema Löslichkeit von Kohlenstoffdioxid im Rahmen des Projekts </a:t>
              </a:r>
              <a:r>
                <a:rPr lang="de-DE" i="1"/>
                <a:t>KriViNat</a:t>
              </a:r>
              <a:r>
                <a:rPr lang="de-DE" i="1"/>
                <a:t>“</a:t>
              </a:r>
              <a:endParaRPr/>
            </a:p>
            <a:p>
              <a:pPr>
                <a:defRPr/>
              </a:pPr>
              <a:endParaRPr lang="de-DE" i="1"/>
            </a:p>
            <a:p>
              <a:pPr>
                <a:defRPr/>
              </a:pPr>
              <a:r>
                <a:rPr lang="de-DE"/>
                <a:t>in der Arbeitsgruppe Didaktik der Chemie</a:t>
              </a:r>
              <a:endParaRPr/>
            </a:p>
            <a:p>
              <a:pPr>
                <a:defRPr/>
              </a:pPr>
              <a:r>
                <a:rPr lang="de-DE"/>
                <a:t>mit freundlicher Unterstützung von </a:t>
              </a:r>
              <a:endParaRPr/>
            </a:p>
            <a:p>
              <a:pPr>
                <a:defRPr/>
              </a:pPr>
              <a:r>
                <a:rPr lang="de-DE"/>
                <a:t>Prof. Dr. Claudia Bohrmann-Linde</a:t>
              </a:r>
              <a:endParaRPr/>
            </a:p>
            <a:p>
              <a:pPr>
                <a:defRPr/>
              </a:pPr>
              <a:r>
                <a:rPr lang="de-DE"/>
                <a:t>Dr. Diana Zeller</a:t>
              </a:r>
              <a:endParaRPr/>
            </a:p>
            <a:p>
              <a:pPr>
                <a:defRPr/>
              </a:pPr>
              <a:endParaRPr lang="de-DE" i="1"/>
            </a:p>
            <a:p>
              <a:pPr>
                <a:defRPr/>
              </a:pPr>
              <a:r>
                <a:rPr lang="de-DE"/>
                <a:t>Bergische Universität Wuppertal 2022</a:t>
              </a:r>
              <a:endParaRPr/>
            </a:p>
            <a:p>
              <a:pPr>
                <a:defRPr/>
              </a:pPr>
              <a:endParaRPr lang="de-DE"/>
            </a:p>
            <a:p>
              <a:pPr>
                <a:defRPr/>
              </a:pPr>
              <a:r>
                <a:rPr lang="de-DE"/>
                <a:t>Dieses Material ist lizenziert unter einer Creative Commons Namensnennung-Nicht kommerzielle Nutzung-Weitergabe unter gleichen Bedingungen 4.0 International Lizenz:</a:t>
              </a:r>
              <a:endParaRPr/>
            </a:p>
            <a:p>
              <a:pPr>
                <a:defRPr/>
              </a:pPr>
              <a:r>
                <a:rPr lang="de-DE"/>
                <a:t>https://creativecommons.org/licenses/by-nc-sa/4.0/</a:t>
              </a:r>
              <a:endParaRPr/>
            </a:p>
            <a:p>
              <a:pPr>
                <a:defRPr/>
              </a:pPr>
              <a:endParaRPr lang="de-DE"/>
            </a:p>
          </p:txBody>
        </p:sp>
      </p:grpSp>
      <p:pic>
        <p:nvPicPr>
          <p:cNvPr id="30" name="Grafik 29"/>
          <p:cNvPicPr>
            <a:picLocks noChangeAspect="1"/>
          </p:cNvPicPr>
          <p:nvPr/>
        </p:nvPicPr>
        <p:blipFill>
          <a:blip r:embed="rId2"/>
          <a:stretch/>
        </p:blipFill>
        <p:spPr bwMode="auto">
          <a:xfrm>
            <a:off x="188798" y="6348811"/>
            <a:ext cx="838200" cy="291638"/>
          </a:xfrm>
          <a:prstGeom prst="rect">
            <a:avLst/>
          </a:prstGeom>
        </p:spPr>
      </p:pic>
      <p:grpSp>
        <p:nvGrpSpPr>
          <p:cNvPr id="13" name="Gruppieren 12"/>
          <p:cNvGrpSpPr/>
          <p:nvPr/>
        </p:nvGrpSpPr>
        <p:grpSpPr bwMode="auto">
          <a:xfrm>
            <a:off x="6499664" y="6015335"/>
            <a:ext cx="3206884" cy="612091"/>
            <a:chOff x="6512190" y="6065439"/>
            <a:chExt cx="3206884" cy="612091"/>
          </a:xfrm>
        </p:grpSpPr>
        <p:pic>
          <p:nvPicPr>
            <p:cNvPr id="31" name="Grafik 30"/>
            <p:cNvPicPr>
              <a:picLocks noChangeAspect="1"/>
            </p:cNvPicPr>
            <p:nvPr/>
          </p:nvPicPr>
          <p:blipFill>
            <a:blip r:embed="rId3"/>
            <a:stretch/>
          </p:blipFill>
          <p:spPr bwMode="auto">
            <a:xfrm>
              <a:off x="8152400" y="6084971"/>
              <a:ext cx="1566675" cy="573025"/>
            </a:xfrm>
            <a:prstGeom prst="rect">
              <a:avLst/>
            </a:prstGeom>
          </p:spPr>
        </p:pic>
        <p:pic>
          <p:nvPicPr>
            <p:cNvPr id="11" name="Grafik 10"/>
            <p:cNvPicPr>
              <a:picLocks noChangeAspect="1"/>
            </p:cNvPicPr>
            <p:nvPr/>
          </p:nvPicPr>
          <p:blipFill>
            <a:blip r:embed="rId4"/>
            <a:stretch/>
          </p:blipFill>
          <p:spPr bwMode="auto">
            <a:xfrm>
              <a:off x="6512190" y="6065439"/>
              <a:ext cx="1566000" cy="612091"/>
            </a:xfrm>
            <a:prstGeom prst="rect">
              <a:avLst/>
            </a:prstGeom>
          </p:spPr>
        </p:pic>
      </p:grpSp>
      <p:sp>
        <p:nvSpPr>
          <p:cNvPr id="5" name="Textfeld 4"/>
          <p:cNvSpPr txBox="1"/>
          <p:nvPr/>
        </p:nvSpPr>
        <p:spPr bwMode="auto">
          <a:xfrm>
            <a:off x="186925" y="5924811"/>
            <a:ext cx="5099059" cy="369332"/>
          </a:xfrm>
          <a:prstGeom prst="rect">
            <a:avLst/>
          </a:prstGeom>
          <a:noFill/>
        </p:spPr>
        <p:txBody>
          <a:bodyPr wrap="square" rtlCol="0">
            <a:spAutoFit/>
          </a:bodyPr>
          <a:lstStyle/>
          <a:p>
            <a:pPr>
              <a:defRPr/>
            </a:pPr>
            <a:r>
              <a:rPr lang="de-DE" u="sng">
                <a:noFill/>
                <a:hlinkClick r:id="rId5" tooltip="https://creativecommons.org/licenses/by-nc-sa/4.0/"/>
              </a:rPr>
              <a:t>https://creativecommons.org/licenses/by-nc-sa/4.0/</a:t>
            </a:r>
            <a:endParaRPr lang="de-DE">
              <a:noFill/>
            </a:endParaRPr>
          </a:p>
        </p:txBody>
      </p:sp>
      <p:sp>
        <p:nvSpPr>
          <p:cNvPr id="14" name="Textfeld 13"/>
          <p:cNvSpPr txBox="1"/>
          <p:nvPr/>
        </p:nvSpPr>
        <p:spPr bwMode="auto">
          <a:xfrm>
            <a:off x="9487436" y="6565408"/>
            <a:ext cx="495202" cy="369332"/>
          </a:xfrm>
          <a:prstGeom prst="rect">
            <a:avLst/>
          </a:prstGeom>
          <a:noFill/>
        </p:spPr>
        <p:txBody>
          <a:bodyPr wrap="square" rtlCol="0">
            <a:spAutoFit/>
          </a:bodyPr>
          <a:lstStyle/>
          <a:p>
            <a:pPr algn="r">
              <a:defRPr/>
            </a:pPr>
            <a:r>
              <a:rPr lang="de-DE" b="1"/>
              <a:t>42</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7" name="Gruppieren 26"/>
          <p:cNvGrpSpPr/>
          <p:nvPr/>
        </p:nvGrpSpPr>
        <p:grpSpPr bwMode="auto">
          <a:xfrm>
            <a:off x="0" y="125260"/>
            <a:ext cx="9906000" cy="6732740"/>
            <a:chOff x="0" y="125260"/>
            <a:chExt cx="9906000" cy="673274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153635" cy="1102290"/>
                <a:chOff x="3017729" y="125260"/>
                <a:chExt cx="3870541" cy="1102290"/>
              </a:xfrm>
            </p:grpSpPr>
            <p:sp>
              <p:nvSpPr>
                <p:cNvPr id="37" name="Rechteck 36"/>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5" y="227079"/>
                  <a:ext cx="2956586" cy="830997"/>
                </a:xfrm>
                <a:prstGeom prst="rect">
                  <a:avLst/>
                </a:prstGeom>
                <a:noFill/>
                <a:ln>
                  <a:noFill/>
                </a:ln>
              </p:spPr>
              <p:txBody>
                <a:bodyPr wrap="square" rtlCol="0">
                  <a:spAutoFit/>
                </a:bodyPr>
                <a:lstStyle/>
                <a:p>
                  <a:pPr>
                    <a:defRPr/>
                  </a:pPr>
                  <a:r>
                    <a:rPr lang="de-DE" sz="4800" b="1">
                      <a:solidFill>
                        <a:schemeClr val="tx1">
                          <a:lumMod val="95000"/>
                          <a:lumOff val="5000"/>
                        </a:schemeClr>
                      </a:solidFill>
                      <a:latin typeface="Speak Pro"/>
                      <a:cs typeface="Arial"/>
                    </a:rPr>
                    <a:t>ANWENDEN</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grpSp>
        <p:pic>
          <p:nvPicPr>
            <p:cNvPr id="31" name="Grafik 30"/>
            <p:cNvPicPr>
              <a:picLocks noChangeAspect="1"/>
            </p:cNvPicPr>
            <p:nvPr/>
          </p:nvPicPr>
          <p:blipFill>
            <a:blip r:embed="rId2"/>
            <a:stretch/>
          </p:blipFill>
          <p:spPr bwMode="auto">
            <a:xfrm>
              <a:off x="418365" y="253759"/>
              <a:ext cx="1072232" cy="843328"/>
            </a:xfrm>
            <a:prstGeom prst="rect">
              <a:avLst/>
            </a:prstGeom>
          </p:spPr>
        </p:pic>
      </p:grpSp>
      <p:sp>
        <p:nvSpPr>
          <p:cNvPr id="13" name="Rechteck 12"/>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 name="Rechteck 1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5" name="Gruppieren 14"/>
          <p:cNvGrpSpPr/>
          <p:nvPr/>
        </p:nvGrpSpPr>
        <p:grpSpPr bwMode="auto">
          <a:xfrm>
            <a:off x="418364" y="125260"/>
            <a:ext cx="4379103" cy="1102290"/>
            <a:chOff x="3017729" y="125260"/>
            <a:chExt cx="4080643" cy="1102290"/>
          </a:xfrm>
        </p:grpSpPr>
        <p:sp>
          <p:nvSpPr>
            <p:cNvPr id="17" name="Rechteck 1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Textfeld 1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16" name="Textfeld 1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pic>
        <p:nvPicPr>
          <p:cNvPr id="19" name="Grafik 18" descr="Fragen Silhouette"/>
          <p:cNvPicPr>
            <a:picLocks noChangeAspect="1"/>
          </p:cNvPicPr>
          <p:nvPr/>
        </p:nvPicPr>
        <p:blipFill>
          <a:blip r:embed="rId3"/>
          <a:stretch/>
        </p:blipFill>
        <p:spPr bwMode="auto">
          <a:xfrm>
            <a:off x="512525" y="227079"/>
            <a:ext cx="914400" cy="914400"/>
          </a:xfrm>
          <a:prstGeom prst="rect">
            <a:avLst/>
          </a:prstGeom>
        </p:spPr>
      </p:pic>
      <p:grpSp>
        <p:nvGrpSpPr>
          <p:cNvPr id="20" name="Gruppieren 19"/>
          <p:cNvGrpSpPr/>
          <p:nvPr/>
        </p:nvGrpSpPr>
        <p:grpSpPr bwMode="auto">
          <a:xfrm>
            <a:off x="2420341" y="2772687"/>
            <a:ext cx="5383373" cy="1102290"/>
            <a:chOff x="3017729" y="125260"/>
            <a:chExt cx="4336869" cy="1102290"/>
          </a:xfrm>
        </p:grpSpPr>
        <p:sp>
          <p:nvSpPr>
            <p:cNvPr id="21" name="Rechteck 20"/>
            <p:cNvSpPr/>
            <p:nvPr/>
          </p:nvSpPr>
          <p:spPr bwMode="auto">
            <a:xfrm>
              <a:off x="3017729" y="125260"/>
              <a:ext cx="4336869"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Textfeld 21"/>
            <p:cNvSpPr txBox="1"/>
            <p:nvPr/>
          </p:nvSpPr>
          <p:spPr bwMode="auto">
            <a:xfrm>
              <a:off x="4037231" y="219205"/>
              <a:ext cx="3309801"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Hilfestellungen</a:t>
              </a:r>
              <a:endParaRPr/>
            </a:p>
          </p:txBody>
        </p:sp>
      </p:grpSp>
      <p:pic>
        <p:nvPicPr>
          <p:cNvPr id="23" name="Grafik 22" descr="Fragen Silhouette"/>
          <p:cNvPicPr>
            <a:picLocks noChangeAspect="1"/>
          </p:cNvPicPr>
          <p:nvPr/>
        </p:nvPicPr>
        <p:blipFill>
          <a:blip r:embed="rId3"/>
          <a:stretch/>
        </p:blipFill>
        <p:spPr bwMode="auto">
          <a:xfrm>
            <a:off x="2799630" y="2866632"/>
            <a:ext cx="914400" cy="914400"/>
          </a:xfrm>
          <a:prstGeom prst="rect">
            <a:avLst/>
          </a:prstGeom>
        </p:spPr>
      </p:pic>
      <p:pic>
        <p:nvPicPr>
          <p:cNvPr id="24" name="Grafik 23"/>
          <p:cNvPicPr>
            <a:picLocks noChangeAspect="1"/>
          </p:cNvPicPr>
          <p:nvPr/>
        </p:nvPicPr>
        <p:blipFill>
          <a:blip r:embed="rId4"/>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grpSp>
        <p:nvGrpSpPr>
          <p:cNvPr id="5" name="Gruppieren 4"/>
          <p:cNvGrpSpPr/>
          <p:nvPr/>
        </p:nvGrpSpPr>
        <p:grpSpPr bwMode="auto">
          <a:xfrm>
            <a:off x="7075181" y="344651"/>
            <a:ext cx="2830819" cy="722573"/>
            <a:chOff x="5912347" y="344651"/>
            <a:chExt cx="2830819" cy="722573"/>
          </a:xfrm>
        </p:grpSpPr>
        <p:sp>
          <p:nvSpPr>
            <p:cNvPr id="12" name="Textfeld 11"/>
            <p:cNvSpPr txBox="1"/>
            <p:nvPr/>
          </p:nvSpPr>
          <p:spPr bwMode="auto">
            <a:xfrm>
              <a:off x="6601334" y="344651"/>
              <a:ext cx="2141833"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2</a:t>
              </a:r>
              <a:endParaRPr/>
            </a:p>
          </p:txBody>
        </p:sp>
        <p:pic>
          <p:nvPicPr>
            <p:cNvPr id="4" name="Grafik 3"/>
            <p:cNvPicPr>
              <a:picLocks noChangeAspect="1"/>
            </p:cNvPicPr>
            <p:nvPr/>
          </p:nvPicPr>
          <p:blipFill>
            <a:blip r:embed="rId3"/>
            <a:stretch/>
          </p:blipFill>
          <p:spPr bwMode="auto">
            <a:xfrm>
              <a:off x="5912347" y="353240"/>
              <a:ext cx="802581" cy="713984"/>
            </a:xfrm>
            <a:prstGeom prst="rect">
              <a:avLst/>
            </a:prstGeom>
          </p:spPr>
        </p:pic>
      </p:grpSp>
      <p:sp>
        <p:nvSpPr>
          <p:cNvPr id="6" name="Denkblase: wolkenförmig 5"/>
          <p:cNvSpPr/>
          <p:nvPr/>
        </p:nvSpPr>
        <p:spPr bwMode="auto">
          <a:xfrm>
            <a:off x="244259" y="1787810"/>
            <a:ext cx="4266370" cy="2563127"/>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Inwiefern verändert sich die Probe in der Flasche?</a:t>
            </a:r>
            <a:br>
              <a:rPr lang="de-DE" sz="1600">
                <a:solidFill>
                  <a:schemeClr val="tx1"/>
                </a:solidFill>
                <a:latin typeface="Comic Sans MS"/>
                <a:cs typeface="Dreaming Outloud Pro"/>
              </a:rPr>
            </a:br>
            <a:r>
              <a:rPr lang="de-DE" sz="1600">
                <a:solidFill>
                  <a:schemeClr val="tx1"/>
                </a:solidFill>
                <a:latin typeface="Comic Sans MS"/>
                <a:cs typeface="Dreaming Outloud Pro"/>
              </a:rPr>
              <a:t>Wird sie mehr oder weniger?</a:t>
            </a:r>
            <a:endParaRPr/>
          </a:p>
          <a:p>
            <a:pPr algn="ctr">
              <a:defRPr/>
            </a:pPr>
            <a:r>
              <a:rPr lang="de-DE" sz="1600">
                <a:solidFill>
                  <a:schemeClr val="tx1"/>
                </a:solidFill>
                <a:latin typeface="Comic Sans MS"/>
                <a:cs typeface="Dreaming Outloud Pro"/>
              </a:rPr>
              <a:t>Verändert sich die Farbe?</a:t>
            </a:r>
            <a:endParaRPr/>
          </a:p>
          <a:p>
            <a:pPr algn="ctr">
              <a:defRPr/>
            </a:pPr>
            <a:r>
              <a:rPr lang="de-DE" sz="1600">
                <a:solidFill>
                  <a:schemeClr val="tx1"/>
                </a:solidFill>
                <a:latin typeface="Comic Sans MS"/>
                <a:cs typeface="Dreaming Outloud Pro"/>
              </a:rPr>
              <a:t>Ist sie klar oder getrübt?</a:t>
            </a:r>
            <a:endParaRPr lang="de-DE" sz="1600">
              <a:latin typeface="Comic Sans MS"/>
              <a:cs typeface="Dreaming Outloud Pro"/>
            </a:endParaRPr>
          </a:p>
        </p:txBody>
      </p:sp>
      <p:sp>
        <p:nvSpPr>
          <p:cNvPr id="23" name="Denkblase: wolkenförmig 22"/>
          <p:cNvSpPr/>
          <p:nvPr/>
        </p:nvSpPr>
        <p:spPr bwMode="auto">
          <a:xfrm flipH="1">
            <a:off x="6350695" y="2437366"/>
            <a:ext cx="3319611" cy="2030105"/>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Inwiefern verändert sich der Luftballon?</a:t>
            </a:r>
            <a:endParaRPr/>
          </a:p>
          <a:p>
            <a:pPr algn="ctr">
              <a:defRPr/>
            </a:pPr>
            <a:r>
              <a:rPr lang="de-DE" sz="1600">
                <a:solidFill>
                  <a:schemeClr val="tx1"/>
                </a:solidFill>
                <a:latin typeface="Comic Sans MS"/>
                <a:cs typeface="Dreaming Outloud Pro"/>
              </a:rPr>
              <a:t>Bleibt dieser gleich groß oder verändert sich seine Größe?</a:t>
            </a:r>
            <a:endParaRPr lang="de-DE" sz="1600">
              <a:latin typeface="Comic Sans MS"/>
              <a:cs typeface="Dreaming Outloud Pro"/>
            </a:endParaRPr>
          </a:p>
        </p:txBody>
      </p:sp>
      <p:sp>
        <p:nvSpPr>
          <p:cNvPr id="26" name="Textfeld 25"/>
          <p:cNvSpPr txBox="1"/>
          <p:nvPr/>
        </p:nvSpPr>
        <p:spPr bwMode="auto">
          <a:xfrm>
            <a:off x="418365" y="1421703"/>
            <a:ext cx="8976156" cy="369332"/>
          </a:xfrm>
          <a:prstGeom prst="rect">
            <a:avLst/>
          </a:prstGeom>
          <a:noFill/>
        </p:spPr>
        <p:txBody>
          <a:bodyPr wrap="square" rtlCol="0">
            <a:spAutoFit/>
          </a:bodyPr>
          <a:lstStyle/>
          <a:p>
            <a:pPr>
              <a:defRPr/>
            </a:pPr>
            <a:r>
              <a:rPr lang="de-DE"/>
              <a:t>Diese Überlegungen können dir bei der gezielten Beschreibung deiner Beobachtung helfen.</a:t>
            </a:r>
            <a:endParaRPr/>
          </a:p>
        </p:txBody>
      </p:sp>
      <p:sp>
        <p:nvSpPr>
          <p:cNvPr id="2" name="Denkblase: wolkenförmig 1"/>
          <p:cNvSpPr/>
          <p:nvPr/>
        </p:nvSpPr>
        <p:spPr bwMode="auto">
          <a:xfrm>
            <a:off x="2798415" y="4221272"/>
            <a:ext cx="3998104" cy="1882444"/>
          </a:xfrm>
          <a:prstGeom prst="cloudCallout">
            <a:avLst>
              <a:gd name="adj1" fmla="val -59996"/>
              <a:gd name="adj2" fmla="val 598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Lassen sich noch andere Veränderungen innerhalb der Flasche machen? Was sieht man während der Nahaufnahme?</a:t>
            </a:r>
            <a:endParaRPr/>
          </a:p>
        </p:txBody>
      </p:sp>
      <p:grpSp>
        <p:nvGrpSpPr>
          <p:cNvPr id="7" name="Gruppieren 6"/>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19" name="Textfeld 18">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20" name="Textfeld 19"/>
          <p:cNvSpPr txBox="1"/>
          <p:nvPr/>
        </p:nvSpPr>
        <p:spPr bwMode="auto">
          <a:xfrm>
            <a:off x="9462384" y="6591582"/>
            <a:ext cx="495202" cy="369332"/>
          </a:xfrm>
          <a:prstGeom prst="rect">
            <a:avLst/>
          </a:prstGeom>
          <a:noFill/>
        </p:spPr>
        <p:txBody>
          <a:bodyPr wrap="square" rtlCol="0">
            <a:spAutoFit/>
          </a:bodyPr>
          <a:lstStyle/>
          <a:p>
            <a:pPr algn="r">
              <a:defRPr/>
            </a:pPr>
            <a:r>
              <a:rPr lang="de-DE" b="1"/>
              <a:t>I</a:t>
            </a:r>
            <a:endParaRPr/>
          </a:p>
        </p:txBody>
      </p:sp>
      <p:pic>
        <p:nvPicPr>
          <p:cNvPr id="21" name="Grafik 20"/>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sp>
        <p:nvSpPr>
          <p:cNvPr id="12" name="Textfeld 11"/>
          <p:cNvSpPr txBox="1"/>
          <p:nvPr/>
        </p:nvSpPr>
        <p:spPr bwMode="auto">
          <a:xfrm>
            <a:off x="7716033"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5</a:t>
            </a:r>
            <a:endParaRPr/>
          </a:p>
        </p:txBody>
      </p:sp>
      <p:pic>
        <p:nvPicPr>
          <p:cNvPr id="13" name="Grafik 12"/>
          <p:cNvPicPr>
            <a:picLocks noChangeAspect="1"/>
          </p:cNvPicPr>
          <p:nvPr/>
        </p:nvPicPr>
        <p:blipFill>
          <a:blip r:embed="rId3"/>
          <a:stretch/>
        </p:blipFill>
        <p:spPr bwMode="auto">
          <a:xfrm>
            <a:off x="7012551" y="353240"/>
            <a:ext cx="802581" cy="713984"/>
          </a:xfrm>
          <a:prstGeom prst="rect">
            <a:avLst/>
          </a:prstGeom>
        </p:spPr>
      </p:pic>
      <p:pic>
        <p:nvPicPr>
          <p:cNvPr id="15" name="Grafik 14" descr="Fragen Silhouette">
            <a:hlinkClick r:id="rId4" action="ppaction://hlinksldjump"/>
          </p:cNvPr>
          <p:cNvPicPr>
            <a:picLocks noChangeAspect="1"/>
          </p:cNvPicPr>
          <p:nvPr/>
        </p:nvPicPr>
        <p:blipFill>
          <a:blip r:embed="rId2"/>
          <a:stretch/>
        </p:blipFill>
        <p:spPr bwMode="auto">
          <a:xfrm>
            <a:off x="8967593" y="4640686"/>
            <a:ext cx="914400" cy="914400"/>
          </a:xfrm>
          <a:prstGeom prst="rect">
            <a:avLst/>
          </a:prstGeom>
        </p:spPr>
      </p:pic>
      <p:grpSp>
        <p:nvGrpSpPr>
          <p:cNvPr id="16" name="Gruppieren 15"/>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5" action="ppaction://hlinksldjump"/>
            </p:cNvPr>
            <p:cNvPicPr>
              <a:picLocks noChangeAspect="1"/>
            </p:cNvPicPr>
            <p:nvPr/>
          </p:nvPicPr>
          <p:blipFill>
            <a:blip r:embed="rId6"/>
            <a:stretch/>
          </p:blipFill>
          <p:spPr bwMode="auto">
            <a:xfrm flipH="1">
              <a:off x="5579263" y="6198379"/>
              <a:ext cx="612000" cy="612000"/>
            </a:xfrm>
            <a:prstGeom prst="rect">
              <a:avLst/>
            </a:prstGeom>
          </p:spPr>
        </p:pic>
        <p:sp>
          <p:nvSpPr>
            <p:cNvPr id="18" name="Textfeld 17">
              <a:hlinkClick r:id="rId5"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pic>
        <p:nvPicPr>
          <p:cNvPr id="5" name="Grafik 4" descr="Ein Welpe mit einer heißen Wärmflasche auf dem Kopf"/>
          <p:cNvPicPr>
            <a:picLocks noChangeAspect="1"/>
          </p:cNvPicPr>
          <p:nvPr/>
        </p:nvPicPr>
        <p:blipFill>
          <a:blip r:embed="rId7"/>
          <a:stretch/>
        </p:blipFill>
        <p:spPr bwMode="auto">
          <a:xfrm>
            <a:off x="1819141" y="1650962"/>
            <a:ext cx="2705085" cy="1800000"/>
          </a:xfrm>
          <a:prstGeom prst="rect">
            <a:avLst/>
          </a:prstGeom>
        </p:spPr>
      </p:pic>
      <p:pic>
        <p:nvPicPr>
          <p:cNvPr id="9" name="Grafik 8" descr="Arm und Bein des Läufers in schwarzen Sportschuhen, schwarzen Leggings und roter langärmeliger Jacke der eine niedrige Steinwand zum Dehnen verwendet."/>
          <p:cNvPicPr>
            <a:picLocks noChangeAspect="1"/>
          </p:cNvPicPr>
          <p:nvPr/>
        </p:nvPicPr>
        <p:blipFill>
          <a:blip r:embed="rId8"/>
          <a:stretch/>
        </p:blipFill>
        <p:spPr bwMode="auto">
          <a:xfrm>
            <a:off x="2987787" y="4820475"/>
            <a:ext cx="2700000" cy="1800000"/>
          </a:xfrm>
          <a:prstGeom prst="rect">
            <a:avLst/>
          </a:prstGeom>
        </p:spPr>
      </p:pic>
      <p:pic>
        <p:nvPicPr>
          <p:cNvPr id="14" name="Grafik 13" descr="Person in schwarzen Sportschuhen, schwarzen Leggings, rotem Oberteil, runder Uhr, Quad-Stretch am Strand bei Sonnenuntergang"/>
          <p:cNvPicPr>
            <a:picLocks noChangeAspect="1"/>
          </p:cNvPicPr>
          <p:nvPr/>
        </p:nvPicPr>
        <p:blipFill>
          <a:blip r:embed="rId9"/>
          <a:stretch/>
        </p:blipFill>
        <p:spPr bwMode="auto">
          <a:xfrm>
            <a:off x="287787" y="4820475"/>
            <a:ext cx="2700000" cy="1800000"/>
          </a:xfrm>
          <a:prstGeom prst="rect">
            <a:avLst/>
          </a:prstGeom>
        </p:spPr>
      </p:pic>
      <p:pic>
        <p:nvPicPr>
          <p:cNvPr id="27" name="Grafik 26"/>
          <p:cNvPicPr>
            <a:picLocks noChangeAspect="1"/>
          </p:cNvPicPr>
          <p:nvPr/>
        </p:nvPicPr>
        <p:blipFill>
          <a:blip r:embed="rId10"/>
          <a:srcRect l="14248" t="16592" r="0" b="56396"/>
          <a:stretch/>
        </p:blipFill>
        <p:spPr bwMode="auto">
          <a:xfrm>
            <a:off x="287787" y="3441696"/>
            <a:ext cx="4939910" cy="1167025"/>
          </a:xfrm>
          <a:prstGeom prst="rect">
            <a:avLst/>
          </a:prstGeom>
        </p:spPr>
      </p:pic>
      <p:pic>
        <p:nvPicPr>
          <p:cNvPr id="21" name="Grafik 20"/>
          <p:cNvPicPr>
            <a:picLocks noChangeAspect="1"/>
          </p:cNvPicPr>
          <p:nvPr/>
        </p:nvPicPr>
        <p:blipFill>
          <a:blip r:embed="rId11"/>
          <a:stretch/>
        </p:blipFill>
        <p:spPr bwMode="auto">
          <a:xfrm>
            <a:off x="290385" y="1586655"/>
            <a:ext cx="1800000" cy="1800000"/>
          </a:xfrm>
          <a:prstGeom prst="rect">
            <a:avLst/>
          </a:prstGeom>
        </p:spPr>
      </p:pic>
      <p:pic>
        <p:nvPicPr>
          <p:cNvPr id="31" name="Grafik 30"/>
          <p:cNvPicPr>
            <a:picLocks noChangeAspect="1"/>
          </p:cNvPicPr>
          <p:nvPr/>
        </p:nvPicPr>
        <p:blipFill>
          <a:blip r:embed="rId12"/>
          <a:srcRect l="16123" t="15868" r="32283" b="45477"/>
          <a:stretch/>
        </p:blipFill>
        <p:spPr bwMode="auto">
          <a:xfrm>
            <a:off x="4572580" y="1588580"/>
            <a:ext cx="1800000" cy="1798074"/>
          </a:xfrm>
          <a:prstGeom prst="rect">
            <a:avLst/>
          </a:prstGeom>
          <a:ln>
            <a:noFill/>
          </a:ln>
        </p:spPr>
      </p:pic>
      <p:sp>
        <p:nvSpPr>
          <p:cNvPr id="33" name="Textfeld 32"/>
          <p:cNvSpPr txBox="1"/>
          <p:nvPr/>
        </p:nvSpPr>
        <p:spPr bwMode="auto">
          <a:xfrm>
            <a:off x="127979" y="1229728"/>
            <a:ext cx="9487636" cy="369332"/>
          </a:xfrm>
          <a:prstGeom prst="rect">
            <a:avLst/>
          </a:prstGeom>
          <a:noFill/>
        </p:spPr>
        <p:txBody>
          <a:bodyPr wrap="square" rtlCol="0">
            <a:spAutoFit/>
          </a:bodyPr>
          <a:lstStyle/>
          <a:p>
            <a:pPr>
              <a:defRPr/>
            </a:pPr>
            <a:r>
              <a:rPr lang="de-DE"/>
              <a:t>Vielleicht können dir diese Bilder als Inspirationsquelle dienen und bei deinen Überlegungen helfen.</a:t>
            </a:r>
            <a:endParaRPr/>
          </a:p>
        </p:txBody>
      </p:sp>
      <p:pic>
        <p:nvPicPr>
          <p:cNvPr id="23" name="Grafik 22" descr="Rosa Dose mit Strohhalm"/>
          <p:cNvPicPr>
            <a:picLocks noChangeAspect="1"/>
          </p:cNvPicPr>
          <p:nvPr/>
        </p:nvPicPr>
        <p:blipFill>
          <a:blip r:embed="rId13"/>
          <a:srcRect l="37102" t="42981" r="27807" b="9104"/>
          <a:stretch/>
        </p:blipFill>
        <p:spPr bwMode="auto">
          <a:xfrm>
            <a:off x="6665745" y="1586655"/>
            <a:ext cx="1581870" cy="2160000"/>
          </a:xfrm>
          <a:prstGeom prst="rect">
            <a:avLst/>
          </a:prstGeom>
        </p:spPr>
      </p:pic>
      <p:pic>
        <p:nvPicPr>
          <p:cNvPr id="25" name="Grafik 24" descr="Mineralwasserglas"/>
          <p:cNvPicPr>
            <a:picLocks noChangeAspect="1"/>
          </p:cNvPicPr>
          <p:nvPr/>
        </p:nvPicPr>
        <p:blipFill>
          <a:blip r:embed="rId14"/>
          <a:stretch/>
        </p:blipFill>
        <p:spPr bwMode="auto">
          <a:xfrm>
            <a:off x="8428021" y="1633645"/>
            <a:ext cx="1368000" cy="2052000"/>
          </a:xfrm>
          <a:prstGeom prst="rect">
            <a:avLst/>
          </a:prstGeom>
        </p:spPr>
      </p:pic>
      <p:pic>
        <p:nvPicPr>
          <p:cNvPr id="39" name="Grafik 38"/>
          <p:cNvPicPr>
            <a:picLocks noChangeAspect="1"/>
          </p:cNvPicPr>
          <p:nvPr/>
        </p:nvPicPr>
        <p:blipFill>
          <a:blip r:embed="rId15"/>
          <a:stretch/>
        </p:blipFill>
        <p:spPr bwMode="auto">
          <a:xfrm>
            <a:off x="6267593" y="4062600"/>
            <a:ext cx="1874165" cy="1800000"/>
          </a:xfrm>
          <a:prstGeom prst="rect">
            <a:avLst/>
          </a:prstGeom>
        </p:spPr>
      </p:pic>
      <p:sp>
        <p:nvSpPr>
          <p:cNvPr id="26" name="Textfeld 25"/>
          <p:cNvSpPr txBox="1"/>
          <p:nvPr/>
        </p:nvSpPr>
        <p:spPr bwMode="auto">
          <a:xfrm>
            <a:off x="9462384" y="6591582"/>
            <a:ext cx="495202" cy="369332"/>
          </a:xfrm>
          <a:prstGeom prst="rect">
            <a:avLst/>
          </a:prstGeom>
          <a:noFill/>
        </p:spPr>
        <p:txBody>
          <a:bodyPr wrap="square" rtlCol="0">
            <a:spAutoFit/>
          </a:bodyPr>
          <a:lstStyle/>
          <a:p>
            <a:pPr algn="r">
              <a:defRPr/>
            </a:pPr>
            <a:r>
              <a:rPr lang="de-DE" b="1"/>
              <a:t>II</a:t>
            </a:r>
            <a:endParaRPr/>
          </a:p>
        </p:txBody>
      </p:sp>
      <p:pic>
        <p:nvPicPr>
          <p:cNvPr id="28" name="Grafik 27"/>
          <p:cNvPicPr>
            <a:picLocks noChangeAspect="1"/>
          </p:cNvPicPr>
          <p:nvPr/>
        </p:nvPicPr>
        <p:blipFill>
          <a:blip r:embed="rId1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grpSp>
        <p:nvGrpSpPr>
          <p:cNvPr id="16" name="Gruppieren 15"/>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3" action="ppaction://hlinksldjump"/>
            </p:cNvPr>
            <p:cNvPicPr>
              <a:picLocks noChangeAspect="1"/>
            </p:cNvPicPr>
            <p:nvPr/>
          </p:nvPicPr>
          <p:blipFill>
            <a:blip r:embed="rId4"/>
            <a:stretch/>
          </p:blipFill>
          <p:spPr bwMode="auto">
            <a:xfrm flipH="1">
              <a:off x="5579263" y="6198379"/>
              <a:ext cx="612000" cy="612000"/>
            </a:xfrm>
            <a:prstGeom prst="rect">
              <a:avLst/>
            </a:prstGeom>
          </p:spPr>
        </p:pic>
        <p:sp>
          <p:nvSpPr>
            <p:cNvPr id="18" name="Textfeld 17">
              <a:hlinkClick r:id="rId3"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19" name="Denkblase: wolkenförmig 18"/>
          <p:cNvSpPr/>
          <p:nvPr/>
        </p:nvSpPr>
        <p:spPr bwMode="auto">
          <a:xfrm flipH="1">
            <a:off x="512523" y="1558251"/>
            <a:ext cx="4572927" cy="1890256"/>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a:solidFill>
                  <a:schemeClr val="tx1"/>
                </a:solidFill>
                <a:latin typeface="Comic Sans MS"/>
                <a:cs typeface="Dreaming Outloud Pro"/>
              </a:rPr>
              <a:t>Welche Eigenschaft/Fähigkeit wird bei Brausetabletten ausgenutzt? </a:t>
            </a:r>
            <a:endParaRPr/>
          </a:p>
        </p:txBody>
      </p:sp>
      <p:sp>
        <p:nvSpPr>
          <p:cNvPr id="21" name="Denkblase: wolkenförmig 20"/>
          <p:cNvSpPr/>
          <p:nvPr/>
        </p:nvSpPr>
        <p:spPr bwMode="auto">
          <a:xfrm>
            <a:off x="5885263" y="1467635"/>
            <a:ext cx="3998104" cy="2365750"/>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a:solidFill>
                  <a:schemeClr val="tx1"/>
                </a:solidFill>
                <a:latin typeface="Comic Sans MS"/>
                <a:cs typeface="Dreaming Outloud Pro"/>
              </a:rPr>
              <a:t>Was ist das Besondere an </a:t>
            </a:r>
            <a:r>
              <a:rPr lang="de-DE" sz="2400">
                <a:solidFill>
                  <a:schemeClr val="tx1"/>
                </a:solidFill>
                <a:latin typeface="Comic Sans MS"/>
                <a:cs typeface="Dreaming Outloud Pro"/>
              </a:rPr>
              <a:t>Ahoj</a:t>
            </a:r>
            <a:r>
              <a:rPr lang="de-DE" sz="2400">
                <a:solidFill>
                  <a:schemeClr val="tx1"/>
                </a:solidFill>
                <a:latin typeface="Comic Sans MS"/>
                <a:cs typeface="Dreaming Outloud Pro"/>
              </a:rPr>
              <a:t>-Brause?</a:t>
            </a:r>
            <a:endParaRPr/>
          </a:p>
        </p:txBody>
      </p:sp>
      <p:sp>
        <p:nvSpPr>
          <p:cNvPr id="22" name="Denkblase: wolkenförmig 21"/>
          <p:cNvSpPr/>
          <p:nvPr/>
        </p:nvSpPr>
        <p:spPr bwMode="auto">
          <a:xfrm flipH="1">
            <a:off x="1219105" y="4340353"/>
            <a:ext cx="3998104" cy="1910075"/>
          </a:xfrm>
          <a:prstGeom prst="cloudCallout">
            <a:avLst>
              <a:gd name="adj1" fmla="val -44431"/>
              <a:gd name="adj2" fmla="val -5522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a:solidFill>
                  <a:schemeClr val="tx1"/>
                </a:solidFill>
                <a:latin typeface="Comic Sans MS"/>
                <a:cs typeface="Dreaming Outloud Pro"/>
              </a:rPr>
              <a:t>Könnte man diese nicht einfach schlucken?</a:t>
            </a:r>
            <a:endParaRPr/>
          </a:p>
        </p:txBody>
      </p:sp>
      <p:sp>
        <p:nvSpPr>
          <p:cNvPr id="23" name="Textfeld 22"/>
          <p:cNvSpPr txBox="1"/>
          <p:nvPr/>
        </p:nvSpPr>
        <p:spPr bwMode="auto">
          <a:xfrm>
            <a:off x="7716033"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5</a:t>
            </a:r>
            <a:endParaRPr/>
          </a:p>
        </p:txBody>
      </p:sp>
      <p:pic>
        <p:nvPicPr>
          <p:cNvPr id="24" name="Grafik 23"/>
          <p:cNvPicPr>
            <a:picLocks noChangeAspect="1"/>
          </p:cNvPicPr>
          <p:nvPr/>
        </p:nvPicPr>
        <p:blipFill>
          <a:blip r:embed="rId5"/>
          <a:stretch/>
        </p:blipFill>
        <p:spPr bwMode="auto">
          <a:xfrm>
            <a:off x="7012551" y="353240"/>
            <a:ext cx="802581" cy="713984"/>
          </a:xfrm>
          <a:prstGeom prst="rect">
            <a:avLst/>
          </a:prstGeom>
        </p:spPr>
      </p:pic>
      <p:sp>
        <p:nvSpPr>
          <p:cNvPr id="20" name="Textfeld 19"/>
          <p:cNvSpPr txBox="1"/>
          <p:nvPr/>
        </p:nvSpPr>
        <p:spPr bwMode="auto">
          <a:xfrm>
            <a:off x="9462384" y="6591582"/>
            <a:ext cx="495202" cy="369332"/>
          </a:xfrm>
          <a:prstGeom prst="rect">
            <a:avLst/>
          </a:prstGeom>
          <a:noFill/>
        </p:spPr>
        <p:txBody>
          <a:bodyPr wrap="square" rtlCol="0">
            <a:spAutoFit/>
          </a:bodyPr>
          <a:lstStyle/>
          <a:p>
            <a:pPr algn="r">
              <a:defRPr/>
            </a:pPr>
            <a:r>
              <a:rPr lang="de-DE" b="1"/>
              <a:t>III</a:t>
            </a:r>
            <a:endParaRPr/>
          </a:p>
        </p:txBody>
      </p:sp>
      <p:pic>
        <p:nvPicPr>
          <p:cNvPr id="25" name="Grafik 24"/>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sp>
        <p:nvSpPr>
          <p:cNvPr id="12" name="Textfeld 11"/>
          <p:cNvSpPr txBox="1"/>
          <p:nvPr/>
        </p:nvSpPr>
        <p:spPr bwMode="auto">
          <a:xfrm>
            <a:off x="6957509" y="344651"/>
            <a:ext cx="2211542"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6</a:t>
            </a:r>
            <a:endParaRPr/>
          </a:p>
        </p:txBody>
      </p:sp>
      <p:pic>
        <p:nvPicPr>
          <p:cNvPr id="13" name="Grafik 12"/>
          <p:cNvPicPr>
            <a:picLocks noChangeAspect="1"/>
          </p:cNvPicPr>
          <p:nvPr/>
        </p:nvPicPr>
        <p:blipFill>
          <a:blip r:embed="rId3"/>
          <a:stretch/>
        </p:blipFill>
        <p:spPr bwMode="auto">
          <a:xfrm>
            <a:off x="6154928" y="416490"/>
            <a:ext cx="802581" cy="713984"/>
          </a:xfrm>
          <a:prstGeom prst="rect">
            <a:avLst/>
          </a:prstGeom>
        </p:spPr>
      </p:pic>
      <p:pic>
        <p:nvPicPr>
          <p:cNvPr id="14" name="Grafik 13" descr="Person mit Idee Silhouette"/>
          <p:cNvPicPr>
            <a:picLocks noChangeAspect="1"/>
          </p:cNvPicPr>
          <p:nvPr/>
        </p:nvPicPr>
        <p:blipFill>
          <a:blip r:embed="rId4"/>
          <a:stretch/>
        </p:blipFill>
        <p:spPr bwMode="auto">
          <a:xfrm>
            <a:off x="9186757" y="276042"/>
            <a:ext cx="776109" cy="776109"/>
          </a:xfrm>
          <a:prstGeom prst="rect">
            <a:avLst/>
          </a:prstGeom>
        </p:spPr>
      </p:pic>
      <p:grpSp>
        <p:nvGrpSpPr>
          <p:cNvPr id="16" name="Gruppieren 15"/>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5" action="ppaction://hlinksldjump"/>
            </p:cNvPr>
            <p:cNvPicPr>
              <a:picLocks noChangeAspect="1"/>
            </p:cNvPicPr>
            <p:nvPr/>
          </p:nvPicPr>
          <p:blipFill>
            <a:blip r:embed="rId6"/>
            <a:stretch/>
          </p:blipFill>
          <p:spPr bwMode="auto">
            <a:xfrm flipH="1">
              <a:off x="5579263" y="6198379"/>
              <a:ext cx="612000" cy="612000"/>
            </a:xfrm>
            <a:prstGeom prst="rect">
              <a:avLst/>
            </a:prstGeom>
          </p:spPr>
        </p:pic>
        <p:sp>
          <p:nvSpPr>
            <p:cNvPr id="18" name="Textfeld 17">
              <a:hlinkClick r:id="rId5"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19" name="Denkblase: wolkenförmig 18"/>
          <p:cNvSpPr/>
          <p:nvPr/>
        </p:nvSpPr>
        <p:spPr bwMode="auto">
          <a:xfrm flipH="1">
            <a:off x="1255430" y="2703284"/>
            <a:ext cx="2717621" cy="1131757"/>
          </a:xfrm>
          <a:prstGeom prst="cloudCallout">
            <a:avLst>
              <a:gd name="adj1" fmla="val -56137"/>
              <a:gd name="adj2" fmla="val 729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Ob man wohl etwas riechen kann?</a:t>
            </a:r>
            <a:endParaRPr/>
          </a:p>
        </p:txBody>
      </p:sp>
      <p:sp>
        <p:nvSpPr>
          <p:cNvPr id="21" name="Denkblase: wolkenförmig 20"/>
          <p:cNvSpPr/>
          <p:nvPr/>
        </p:nvSpPr>
        <p:spPr bwMode="auto">
          <a:xfrm>
            <a:off x="4684734" y="2282708"/>
            <a:ext cx="3998104" cy="1582685"/>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Vielleicht hört man ja auch etwas?</a:t>
            </a:r>
            <a:endParaRPr/>
          </a:p>
        </p:txBody>
      </p:sp>
      <p:sp>
        <p:nvSpPr>
          <p:cNvPr id="22" name="Denkblase: wolkenförmig 21"/>
          <p:cNvSpPr/>
          <p:nvPr/>
        </p:nvSpPr>
        <p:spPr bwMode="auto">
          <a:xfrm flipH="1">
            <a:off x="565474" y="4304541"/>
            <a:ext cx="2517732" cy="1131756"/>
          </a:xfrm>
          <a:prstGeom prst="cloudCallout">
            <a:avLst>
              <a:gd name="adj1" fmla="val -93225"/>
              <a:gd name="adj2" fmla="val -527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Oder gar auch schmecken?</a:t>
            </a:r>
            <a:endParaRPr/>
          </a:p>
        </p:txBody>
      </p:sp>
      <p:sp>
        <p:nvSpPr>
          <p:cNvPr id="20" name="Textfeld 19"/>
          <p:cNvSpPr txBox="1"/>
          <p:nvPr/>
        </p:nvSpPr>
        <p:spPr bwMode="auto">
          <a:xfrm>
            <a:off x="418365" y="1421703"/>
            <a:ext cx="8976156" cy="923330"/>
          </a:xfrm>
          <a:prstGeom prst="rect">
            <a:avLst/>
          </a:prstGeom>
          <a:noFill/>
        </p:spPr>
        <p:txBody>
          <a:bodyPr wrap="square" rtlCol="0">
            <a:spAutoFit/>
          </a:bodyPr>
          <a:lstStyle/>
          <a:p>
            <a:pPr>
              <a:defRPr/>
            </a:pPr>
            <a:r>
              <a:rPr lang="de-DE"/>
              <a:t>Durch das Video konntest du nur mit deinen Augen beobachten, da das Video ohne Ton ist. Welche weiteren Beobachtungen konntest du in deinem Alltag mit deinen anderen Sinnen (außer den Augen) wahrnehmen?</a:t>
            </a:r>
            <a:endParaRPr/>
          </a:p>
        </p:txBody>
      </p:sp>
      <p:sp>
        <p:nvSpPr>
          <p:cNvPr id="23" name="Denkblase: wolkenförmig 22"/>
          <p:cNvSpPr/>
          <p:nvPr/>
        </p:nvSpPr>
        <p:spPr bwMode="auto">
          <a:xfrm>
            <a:off x="5587663" y="3785516"/>
            <a:ext cx="3998104" cy="1582685"/>
          </a:xfrm>
          <a:prstGeom prst="cloudCallout">
            <a:avLst>
              <a:gd name="adj1" fmla="val -72001"/>
              <a:gd name="adj2" fmla="val -1501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Oder kann man auch etwas fühlen? An der Flasche oder dem Ballon?</a:t>
            </a:r>
            <a:endParaRPr/>
          </a:p>
        </p:txBody>
      </p:sp>
      <p:sp>
        <p:nvSpPr>
          <p:cNvPr id="24" name="Denkblase: wolkenförmig 23"/>
          <p:cNvSpPr/>
          <p:nvPr/>
        </p:nvSpPr>
        <p:spPr bwMode="auto">
          <a:xfrm>
            <a:off x="2685682" y="5038595"/>
            <a:ext cx="3998104" cy="1582685"/>
          </a:xfrm>
          <a:prstGeom prst="cloudCallout">
            <a:avLst>
              <a:gd name="adj1" fmla="val -9654"/>
              <a:gd name="adj2" fmla="val -917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Ob sich wohl die Temperatur ändert? Ist es warm oder kühl? Wird es heiß oder kalt? </a:t>
            </a:r>
            <a:endParaRPr/>
          </a:p>
        </p:txBody>
      </p:sp>
      <p:sp>
        <p:nvSpPr>
          <p:cNvPr id="25" name="Textfeld 24"/>
          <p:cNvSpPr txBox="1"/>
          <p:nvPr/>
        </p:nvSpPr>
        <p:spPr bwMode="auto">
          <a:xfrm>
            <a:off x="9462384" y="6591582"/>
            <a:ext cx="495202" cy="369332"/>
          </a:xfrm>
          <a:prstGeom prst="rect">
            <a:avLst/>
          </a:prstGeom>
          <a:noFill/>
        </p:spPr>
        <p:txBody>
          <a:bodyPr wrap="square" rtlCol="0">
            <a:spAutoFit/>
          </a:bodyPr>
          <a:lstStyle/>
          <a:p>
            <a:pPr algn="r">
              <a:defRPr/>
            </a:pPr>
            <a:r>
              <a:rPr lang="de-DE" b="1"/>
              <a:t>IV</a:t>
            </a:r>
            <a:endParaRPr/>
          </a:p>
        </p:txBody>
      </p:sp>
      <p:pic>
        <p:nvPicPr>
          <p:cNvPr id="26" name="Grafik 25"/>
          <p:cNvPicPr>
            <a:picLocks noChangeAspect="1"/>
          </p:cNvPicPr>
          <p:nvPr/>
        </p:nvPicPr>
        <p:blipFill>
          <a:blip r:embed="rId7"/>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0" name="Gruppieren 29"/>
          <p:cNvGrpSpPr/>
          <p:nvPr/>
        </p:nvGrpSpPr>
        <p:grpSpPr bwMode="auto">
          <a:xfrm>
            <a:off x="0" y="125260"/>
            <a:ext cx="9906000" cy="6732740"/>
            <a:chOff x="0" y="125260"/>
            <a:chExt cx="9906000" cy="673274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sp>
        <p:nvSpPr>
          <p:cNvPr id="12" name="Textfeld 11"/>
          <p:cNvSpPr txBox="1"/>
          <p:nvPr/>
        </p:nvSpPr>
        <p:spPr bwMode="auto">
          <a:xfrm>
            <a:off x="7694458" y="344651"/>
            <a:ext cx="2211542"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2</a:t>
            </a:r>
            <a:endParaRPr/>
          </a:p>
        </p:txBody>
      </p:sp>
      <p:grpSp>
        <p:nvGrpSpPr>
          <p:cNvPr id="16" name="Gruppieren 15"/>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3" action="ppaction://hlinksldjump"/>
            </p:cNvPr>
            <p:cNvPicPr>
              <a:picLocks noChangeAspect="1"/>
            </p:cNvPicPr>
            <p:nvPr/>
          </p:nvPicPr>
          <p:blipFill>
            <a:blip r:embed="rId4"/>
            <a:stretch/>
          </p:blipFill>
          <p:spPr bwMode="auto">
            <a:xfrm flipH="1">
              <a:off x="5579263" y="6198379"/>
              <a:ext cx="612000" cy="612000"/>
            </a:xfrm>
            <a:prstGeom prst="rect">
              <a:avLst/>
            </a:prstGeom>
          </p:spPr>
        </p:pic>
        <p:sp>
          <p:nvSpPr>
            <p:cNvPr id="18" name="Textfeld 17">
              <a:hlinkClick r:id="rId3"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20" name="Textfeld 19"/>
          <p:cNvSpPr txBox="1"/>
          <p:nvPr/>
        </p:nvSpPr>
        <p:spPr bwMode="auto">
          <a:xfrm>
            <a:off x="418365" y="1421703"/>
            <a:ext cx="8976156" cy="923330"/>
          </a:xfrm>
          <a:prstGeom prst="rect">
            <a:avLst/>
          </a:prstGeom>
          <a:noFill/>
        </p:spPr>
        <p:txBody>
          <a:bodyPr wrap="square" rtlCol="0">
            <a:spAutoFit/>
          </a:bodyPr>
          <a:lstStyle/>
          <a:p>
            <a:pPr>
              <a:defRPr/>
            </a:pPr>
            <a:r>
              <a:rPr lang="de-DE"/>
              <a:t>Durch das Video konntest du nur mit deinen Augen beobachten, da das Video ohne Ton ist. Welche weiteren Beobachtungen konntest du selbst während des Versuches mit deinen anderen Sinnen (außer den Augen) wahrnehmen?</a:t>
            </a:r>
            <a:endParaRPr/>
          </a:p>
        </p:txBody>
      </p:sp>
      <p:pic>
        <p:nvPicPr>
          <p:cNvPr id="25" name="Grafik 24"/>
          <p:cNvPicPr>
            <a:picLocks noChangeAspect="1"/>
          </p:cNvPicPr>
          <p:nvPr/>
        </p:nvPicPr>
        <p:blipFill>
          <a:blip r:embed="rId5"/>
          <a:stretch/>
        </p:blipFill>
        <p:spPr bwMode="auto">
          <a:xfrm>
            <a:off x="6915534" y="340620"/>
            <a:ext cx="822295" cy="646331"/>
          </a:xfrm>
          <a:prstGeom prst="rect">
            <a:avLst/>
          </a:prstGeom>
        </p:spPr>
      </p:pic>
      <p:sp>
        <p:nvSpPr>
          <p:cNvPr id="26" name="Textfeld 25"/>
          <p:cNvSpPr txBox="1"/>
          <p:nvPr/>
        </p:nvSpPr>
        <p:spPr bwMode="auto">
          <a:xfrm>
            <a:off x="9462384" y="6591582"/>
            <a:ext cx="495202" cy="369332"/>
          </a:xfrm>
          <a:prstGeom prst="rect">
            <a:avLst/>
          </a:prstGeom>
          <a:noFill/>
        </p:spPr>
        <p:txBody>
          <a:bodyPr wrap="square" rtlCol="0">
            <a:spAutoFit/>
          </a:bodyPr>
          <a:lstStyle/>
          <a:p>
            <a:pPr algn="r">
              <a:defRPr/>
            </a:pPr>
            <a:r>
              <a:rPr lang="de-DE" b="1"/>
              <a:t>V</a:t>
            </a:r>
            <a:endParaRPr/>
          </a:p>
        </p:txBody>
      </p:sp>
      <p:pic>
        <p:nvPicPr>
          <p:cNvPr id="27" name="Grafik 26"/>
          <p:cNvPicPr>
            <a:picLocks noChangeAspect="1"/>
          </p:cNvPicPr>
          <p:nvPr/>
        </p:nvPicPr>
        <p:blipFill>
          <a:blip r:embed="rId6"/>
          <a:stretch/>
        </p:blipFill>
        <p:spPr bwMode="auto">
          <a:xfrm>
            <a:off x="0" y="6672600"/>
            <a:ext cx="517340" cy="180000"/>
          </a:xfrm>
          <a:prstGeom prst="rect">
            <a:avLst/>
          </a:prstGeom>
        </p:spPr>
      </p:pic>
      <p:sp>
        <p:nvSpPr>
          <p:cNvPr id="28" name="Denkblase: wolkenförmig 27"/>
          <p:cNvSpPr/>
          <p:nvPr/>
        </p:nvSpPr>
        <p:spPr bwMode="auto">
          <a:xfrm flipH="1">
            <a:off x="1255430" y="2703284"/>
            <a:ext cx="2717621" cy="1131757"/>
          </a:xfrm>
          <a:prstGeom prst="cloudCallout">
            <a:avLst>
              <a:gd name="adj1" fmla="val -56137"/>
              <a:gd name="adj2" fmla="val 729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Ob man wohl etwas riechen kann?</a:t>
            </a:r>
            <a:endParaRPr/>
          </a:p>
        </p:txBody>
      </p:sp>
      <p:sp>
        <p:nvSpPr>
          <p:cNvPr id="29" name="Denkblase: wolkenförmig 28"/>
          <p:cNvSpPr/>
          <p:nvPr/>
        </p:nvSpPr>
        <p:spPr bwMode="auto">
          <a:xfrm>
            <a:off x="4684734" y="2282708"/>
            <a:ext cx="3998104" cy="1582685"/>
          </a:xfrm>
          <a:prstGeom prst="cloudCallout">
            <a:avLst>
              <a:gd name="adj1" fmla="val -45997"/>
              <a:gd name="adj2" fmla="val 641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Vielleicht hört man ja auch etwas?</a:t>
            </a:r>
            <a:endParaRPr/>
          </a:p>
        </p:txBody>
      </p:sp>
      <p:sp>
        <p:nvSpPr>
          <p:cNvPr id="31" name="Denkblase: wolkenförmig 30"/>
          <p:cNvSpPr/>
          <p:nvPr/>
        </p:nvSpPr>
        <p:spPr bwMode="auto">
          <a:xfrm flipH="1">
            <a:off x="565474" y="4304541"/>
            <a:ext cx="2517732" cy="1131756"/>
          </a:xfrm>
          <a:prstGeom prst="cloudCallout">
            <a:avLst>
              <a:gd name="adj1" fmla="val -93225"/>
              <a:gd name="adj2" fmla="val -527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Oder gar auch schmecken?</a:t>
            </a:r>
            <a:endParaRPr/>
          </a:p>
        </p:txBody>
      </p:sp>
      <p:sp>
        <p:nvSpPr>
          <p:cNvPr id="33" name="Denkblase: wolkenförmig 32"/>
          <p:cNvSpPr/>
          <p:nvPr/>
        </p:nvSpPr>
        <p:spPr bwMode="auto">
          <a:xfrm>
            <a:off x="5587663" y="3785516"/>
            <a:ext cx="3998104" cy="1582685"/>
          </a:xfrm>
          <a:prstGeom prst="cloudCallout">
            <a:avLst>
              <a:gd name="adj1" fmla="val -72001"/>
              <a:gd name="adj2" fmla="val -1501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Oder kann man auch etwas fühlen? An der Flasche oder dem Ballon?</a:t>
            </a:r>
            <a:endParaRPr/>
          </a:p>
        </p:txBody>
      </p:sp>
      <p:sp>
        <p:nvSpPr>
          <p:cNvPr id="39" name="Denkblase: wolkenförmig 38"/>
          <p:cNvSpPr/>
          <p:nvPr/>
        </p:nvSpPr>
        <p:spPr bwMode="auto">
          <a:xfrm>
            <a:off x="2685682" y="5038595"/>
            <a:ext cx="3998104" cy="1582685"/>
          </a:xfrm>
          <a:prstGeom prst="cloudCallout">
            <a:avLst>
              <a:gd name="adj1" fmla="val -9654"/>
              <a:gd name="adj2" fmla="val -917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Ob sich wohl die Temperatur ändert? Ist es warm oder kühl? Wird es heiß oder kalt?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a:spLocks noAdjustHandles="1" noChangeArrowheads="1" noChangeShapeType="1" noEditPoints="1" noGrp="1" noMove="1" noResize="1" noRot="1"/>
          </p:cNvSpPr>
          <p:nvPr/>
        </p:nvSpPr>
        <p:spPr bwMode="auto">
          <a:xfrm>
            <a:off x="418365" y="1683300"/>
            <a:ext cx="9364461" cy="369332"/>
          </a:xfrm>
          <a:prstGeom prst="rect">
            <a:avLst/>
          </a:prstGeom>
          <a:noFill/>
        </p:spPr>
        <p:txBody>
          <a:bodyPr wrap="square" rtlCol="0">
            <a:spAutoFit/>
          </a:bodyPr>
          <a:lstStyle/>
          <a:p>
            <a:pPr>
              <a:defRPr/>
            </a:pPr>
            <a:r>
              <a:rPr lang="de-DE" b="1"/>
              <a:t>Beschreibe</a:t>
            </a:r>
            <a:r>
              <a:rPr lang="de-DE"/>
              <a:t> deine Beobachtungen, die du während des gezeigten Versuches machen konntest.</a:t>
            </a:r>
            <a:endParaRPr/>
          </a:p>
        </p:txBody>
      </p:sp>
      <p:sp>
        <p:nvSpPr>
          <p:cNvPr id="15" name="Rechteck 14"/>
          <p:cNvSpPr>
            <a:spLocks noAdjustHandles="1" noChangeArrowheads="1" noChangeShapeType="1" noEditPoints="1" noGrp="1" noMove="1" noResize="1" noRot="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a:grpSpLocks noGrp="1" noMove="1" noResize="1" noRot="1" noUngrp="1"/>
          </p:cNvGrpSpPr>
          <p:nvPr/>
        </p:nvGrpSpPr>
        <p:grpSpPr bwMode="auto">
          <a:xfrm>
            <a:off x="0" y="125260"/>
            <a:ext cx="9906000" cy="1102290"/>
            <a:chOff x="0" y="125260"/>
            <a:chExt cx="9906000" cy="1102290"/>
          </a:xfrm>
        </p:grpSpPr>
        <p:sp>
          <p:nvSpPr>
            <p:cNvPr id="14" name="Rechteck 13"/>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a:grpSpLocks noGrp="1" noMove="1" noResize="1" noRot="1" noUngrp="1"/>
            </p:cNvGrpSpPr>
            <p:nvPr/>
          </p:nvGrpSpPr>
          <p:grpSpPr bwMode="auto">
            <a:xfrm>
              <a:off x="418365" y="125260"/>
              <a:ext cx="3870543" cy="1102290"/>
              <a:chOff x="3017729" y="125260"/>
              <a:chExt cx="3870543" cy="1102290"/>
            </a:xfrm>
          </p:grpSpPr>
          <p:sp>
            <p:nvSpPr>
              <p:cNvPr id="20" name="Rechteck 19"/>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22" name="Gruppieren 21"/>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23" name="Grafik 22" descr="Filmstreifen Silhouette"/>
                <p:cNvPicPr>
                  <a:picLocks noAdjustHandles="1" noChangeAspect="1" noChangeArrowheads="1" noChangeShapeType="1" noEditPoints="1" noGrp="1" noMove="1" noResize="1" noRot="1" noCrop="1"/>
                </p:cNvPicPr>
                <p:nvPr/>
              </p:nvPicPr>
              <p:blipFill>
                <a:blip r:embed="rId2"/>
                <a:stretch/>
              </p:blipFill>
              <p:spPr bwMode="auto">
                <a:xfrm>
                  <a:off x="3458235" y="4665107"/>
                  <a:ext cx="914400" cy="914400"/>
                </a:xfrm>
                <a:prstGeom prst="rect">
                  <a:avLst/>
                </a:prstGeom>
              </p:spPr>
            </p:pic>
            <p:pic>
              <p:nvPicPr>
                <p:cNvPr id="24" name="Grafik 23" descr="Lupe Silhouette"/>
                <p:cNvPicPr>
                  <a:picLocks noAdjustHandles="1" noChangeAspect="1" noChangeArrowheads="1" noChangeShapeType="1" noEditPoints="1" noGrp="1" noMove="1" noResize="1" noRot="1" noCrop="1"/>
                </p:cNvPicPr>
                <p:nvPr/>
              </p:nvPicPr>
              <p:blipFill>
                <a:blip r:embed="rId3"/>
                <a:stretch/>
              </p:blipFill>
              <p:spPr bwMode="auto">
                <a:xfrm>
                  <a:off x="3636494" y="4864810"/>
                  <a:ext cx="1139672" cy="1139672"/>
                </a:xfrm>
                <a:prstGeom prst="rect">
                  <a:avLst/>
                </a:prstGeom>
              </p:spPr>
            </p:pic>
          </p:grpSp>
        </p:grpSp>
        <p:sp>
          <p:nvSpPr>
            <p:cNvPr id="18" name="Textfeld 17"/>
            <p:cNvSpPr txBox="1">
              <a:spLocks noAdjustHandles="1" noChangeArrowheads="1" noChangeShapeType="1" noEditPoints="1" noGrp="1" noMove="1" noResize="1" noRot="1"/>
            </p:cNvSpPr>
            <p:nvPr/>
          </p:nvSpPr>
          <p:spPr bwMode="auto">
            <a:xfrm>
              <a:off x="5885263" y="319413"/>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Beobachtung I</a:t>
              </a:r>
              <a:endParaRPr/>
            </a:p>
          </p:txBody>
        </p:sp>
      </p:grpSp>
      <p:pic>
        <p:nvPicPr>
          <p:cNvPr id="31" name="Grafik 30" descr="Benutzer Silhouette"/>
          <p:cNvPicPr>
            <a:picLocks noAdjustHandles="1" noChangeAspect="1" noChangeArrowheads="1" noChangeShapeType="1" noEditPoints="1" noGrp="1" noMove="1" noResize="1" noRot="1" noCrop="1"/>
          </p:cNvPicPr>
          <p:nvPr/>
        </p:nvPicPr>
        <p:blipFill>
          <a:blip r:embed="rId4"/>
          <a:stretch/>
        </p:blipFill>
        <p:spPr bwMode="auto">
          <a:xfrm>
            <a:off x="9260506" y="390326"/>
            <a:ext cx="522320" cy="522320"/>
          </a:xfrm>
          <a:prstGeom prst="rect">
            <a:avLst/>
          </a:prstGeom>
        </p:spPr>
      </p:pic>
      <p:pic>
        <p:nvPicPr>
          <p:cNvPr id="32" name="Grafik 31" descr="Fragen Silhouette">
            <a:hlinkClick r:id="rId5" action="ppaction://hlinksldjump"/>
          </p:cNvPr>
          <p:cNvPicPr>
            <a:picLocks noAdjustHandles="1" noChangeAspect="1" noChangeArrowheads="1" noChangeShapeType="1" noEditPoints="1" noGrp="1" noMove="1" noResize="1" noRot="1" noCrop="1"/>
          </p:cNvPicPr>
          <p:nvPr/>
        </p:nvPicPr>
        <p:blipFill>
          <a:blip r:embed="rId6"/>
          <a:stretch/>
        </p:blipFill>
        <p:spPr bwMode="auto">
          <a:xfrm>
            <a:off x="8967593" y="5684960"/>
            <a:ext cx="914400" cy="914400"/>
          </a:xfrm>
          <a:prstGeom prst="rect">
            <a:avLst/>
          </a:prstGeom>
        </p:spPr>
      </p:pic>
      <p:sp>
        <p:nvSpPr>
          <p:cNvPr id="34" name="Textfeld 33"/>
          <p:cNvSpPr txBox="1">
            <a:spLocks noAdjustHandles="1" noChangeArrowheads="1" noChangeShapeType="1" noEditPoints="1" noGrp="1" noMove="1" noResize="1" noRot="1"/>
          </p:cNvSpPr>
          <p:nvPr/>
        </p:nvSpPr>
        <p:spPr bwMode="auto">
          <a:xfrm>
            <a:off x="418365" y="1398945"/>
            <a:ext cx="2550303" cy="369332"/>
          </a:xfrm>
          <a:prstGeom prst="rect">
            <a:avLst/>
          </a:prstGeom>
          <a:noFill/>
        </p:spPr>
        <p:txBody>
          <a:bodyPr wrap="square" rtlCol="0">
            <a:spAutoFit/>
          </a:bodyPr>
          <a:lstStyle/>
          <a:p>
            <a:pPr>
              <a:defRPr/>
            </a:pPr>
            <a:r>
              <a:rPr lang="de-DE" b="1"/>
              <a:t>Aufgabe 2)</a:t>
            </a:r>
            <a:endParaRPr/>
          </a:p>
        </p:txBody>
      </p:sp>
      <p:sp>
        <p:nvSpPr>
          <p:cNvPr id="35" name="Textfeld 34"/>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4</a:t>
            </a:r>
            <a:endParaRPr/>
          </a:p>
        </p:txBody>
      </p:sp>
      <p:grpSp>
        <p:nvGrpSpPr>
          <p:cNvPr id="50" name="Gruppieren 49"/>
          <p:cNvGrpSpPr>
            <a:grpSpLocks noGrp="1" noMove="1" noResize="1" noRot="1" noUngrp="1"/>
          </p:cNvGrpSpPr>
          <p:nvPr/>
        </p:nvGrpSpPr>
        <p:grpSpPr bwMode="auto">
          <a:xfrm>
            <a:off x="556656" y="2399426"/>
            <a:ext cx="7934195" cy="3720229"/>
            <a:chOff x="5255712" y="2530258"/>
            <a:chExt cx="4283573" cy="3720229"/>
          </a:xfrm>
        </p:grpSpPr>
        <p:cxnSp>
          <p:nvCxnSpPr>
            <p:cNvPr id="51" name="Gerader Verbinder 50"/>
            <p:cNvCxnSpPr>
              <a:cxnSpLocks noAdjustHandles="1" noChangeArrowheads="1" noChangeShapeType="1" noEditPoints="1" noGrp="1" noMove="1" noResize="1" noRot="1"/>
            </p:cNvCxnSpPr>
            <p:nvPr/>
          </p:nvCxnSpPr>
          <p:spPr bwMode="auto">
            <a:xfrm>
              <a:off x="5255712" y="2530258"/>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p:cNvCxnSpPr>
              <a:cxnSpLocks noAdjustHandles="1" noChangeArrowheads="1" noChangeShapeType="1" noEditPoints="1" noGrp="1" noMove="1" noResize="1" noRot="1"/>
            </p:cNvCxnSpPr>
            <p:nvPr/>
          </p:nvCxnSpPr>
          <p:spPr bwMode="auto">
            <a:xfrm>
              <a:off x="5255712" y="3061718"/>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noAdjustHandles="1" noChangeArrowheads="1" noChangeShapeType="1" noEditPoints="1" noGrp="1" noMove="1" noResize="1" noRot="1"/>
            </p:cNvCxnSpPr>
            <p:nvPr/>
          </p:nvCxnSpPr>
          <p:spPr bwMode="auto">
            <a:xfrm>
              <a:off x="5255712" y="3593180"/>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cxnSpLocks noAdjustHandles="1" noChangeArrowheads="1" noChangeShapeType="1" noEditPoints="1" noGrp="1" noMove="1" noResize="1" noRot="1"/>
            </p:cNvCxnSpPr>
            <p:nvPr/>
          </p:nvCxnSpPr>
          <p:spPr bwMode="auto">
            <a:xfrm>
              <a:off x="5255712" y="4124641"/>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cxnSpLocks noAdjustHandles="1" noChangeArrowheads="1" noChangeShapeType="1" noEditPoints="1" noGrp="1" noMove="1" noResize="1" noRot="1"/>
            </p:cNvCxnSpPr>
            <p:nvPr/>
          </p:nvCxnSpPr>
          <p:spPr bwMode="auto">
            <a:xfrm>
              <a:off x="5255712" y="4656102"/>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cxnSpLocks noAdjustHandles="1" noChangeArrowheads="1" noChangeShapeType="1" noEditPoints="1" noGrp="1" noMove="1" noResize="1" noRot="1"/>
            </p:cNvCxnSpPr>
            <p:nvPr/>
          </p:nvCxnSpPr>
          <p:spPr bwMode="auto">
            <a:xfrm>
              <a:off x="5255712" y="5187563"/>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a:cxnSpLocks noAdjustHandles="1" noChangeArrowheads="1" noChangeShapeType="1" noEditPoints="1" noGrp="1" noMove="1" noResize="1" noRot="1"/>
            </p:cNvCxnSpPr>
            <p:nvPr/>
          </p:nvCxnSpPr>
          <p:spPr bwMode="auto">
            <a:xfrm>
              <a:off x="5255712" y="5719024"/>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a:cxnSpLocks noAdjustHandles="1" noChangeArrowheads="1" noChangeShapeType="1" noEditPoints="1" noGrp="1" noMove="1" noResize="1" noRot="1"/>
            </p:cNvCxnSpPr>
            <p:nvPr/>
          </p:nvCxnSpPr>
          <p:spPr bwMode="auto">
            <a:xfrm>
              <a:off x="5255712" y="6250487"/>
              <a:ext cx="42835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Grafik 25"/>
          <p:cNvPicPr>
            <a:picLocks noAdjustHandles="1" noChangeAspect="1" noChangeArrowheads="1" noChangeShapeType="1" noEditPoints="1" noGrp="1" noMove="1" noResize="1" noRot="1" noCrop="1"/>
          </p:cNvPicPr>
          <p:nvPr/>
        </p:nvPicPr>
        <p:blipFill>
          <a:blip r:embed="rId7"/>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18366" y="1414837"/>
            <a:ext cx="9069268" cy="2862322"/>
          </a:xfrm>
          <a:prstGeom prst="rect">
            <a:avLst/>
          </a:prstGeom>
          <a:noFill/>
        </p:spPr>
        <p:txBody>
          <a:bodyPr wrap="square" rtlCol="0">
            <a:spAutoFit/>
          </a:bodyPr>
          <a:lstStyle/>
          <a:p>
            <a:pPr>
              <a:defRPr/>
            </a:pPr>
            <a:r>
              <a:rPr lang="de-DE"/>
              <a:t>Bei allen ausgewählten Brausetabletten, die auf den Fotos abgebildet sind, läuft dieselbe Reaktion ab. </a:t>
            </a:r>
            <a:endParaRPr/>
          </a:p>
          <a:p>
            <a:pPr>
              <a:defRPr/>
            </a:pPr>
            <a:endParaRPr lang="de-DE"/>
          </a:p>
          <a:p>
            <a:pPr>
              <a:defRPr/>
            </a:pPr>
            <a:r>
              <a:rPr lang="de-DE"/>
              <a:t>Dabei sind zwei Stoffe hauptsächlich an der Reaktion beteiligt. </a:t>
            </a:r>
            <a:endParaRPr/>
          </a:p>
          <a:p>
            <a:pPr>
              <a:defRPr/>
            </a:pPr>
            <a:endParaRPr lang="de-DE"/>
          </a:p>
          <a:p>
            <a:pPr>
              <a:defRPr/>
            </a:pPr>
            <a:r>
              <a:rPr lang="de-DE"/>
              <a:t>Damit bei allen Brausetabletten dieselbe Reaktion zweier Stoffe beobachtet werden kann, müssen die beiden Inhaltsstoffe in allen Brausetabletten enthalten sein. </a:t>
            </a:r>
            <a:endParaRPr/>
          </a:p>
          <a:p>
            <a:pPr>
              <a:defRPr/>
            </a:pPr>
            <a:endParaRPr lang="de-DE"/>
          </a:p>
          <a:p>
            <a:pPr>
              <a:defRPr/>
            </a:pPr>
            <a:r>
              <a:rPr lang="de-DE"/>
              <a:t>Du musst also nach </a:t>
            </a:r>
            <a:r>
              <a:rPr lang="de-DE" b="1"/>
              <a:t>zwei Inhaltsstoffen</a:t>
            </a:r>
            <a:r>
              <a:rPr lang="de-DE"/>
              <a:t>, die </a:t>
            </a:r>
            <a:r>
              <a:rPr lang="de-DE" b="1"/>
              <a:t>in jeder Inhaltsangabe </a:t>
            </a:r>
            <a:r>
              <a:rPr lang="de-DE"/>
              <a:t>zu finden sind.</a:t>
            </a:r>
            <a:endParaRPr/>
          </a:p>
          <a:p>
            <a:pPr>
              <a:defRPr/>
            </a:pPr>
            <a:endParaRPr lang="de-DE"/>
          </a:p>
        </p:txBody>
      </p:sp>
      <p:grpSp>
        <p:nvGrpSpPr>
          <p:cNvPr id="11" name="Gruppieren 10"/>
          <p:cNvGrpSpPr/>
          <p:nvPr/>
        </p:nvGrpSpPr>
        <p:grpSpPr bwMode="auto">
          <a:xfrm>
            <a:off x="418364" y="125260"/>
            <a:ext cx="4379103" cy="1102290"/>
            <a:chOff x="3017729" y="125260"/>
            <a:chExt cx="4080643" cy="1102290"/>
          </a:xfrm>
        </p:grpSpPr>
        <p:sp>
          <p:nvSpPr>
            <p:cNvPr id="12" name="Rechteck 11"/>
            <p:cNvSpPr/>
            <p:nvPr/>
          </p:nvSpPr>
          <p:spPr bwMode="auto">
            <a:xfrm>
              <a:off x="3017729" y="125260"/>
              <a:ext cx="3975593" cy="1102290"/>
            </a:xfrm>
            <a:prstGeom prst="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Textfeld 12"/>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pic>
        <p:nvPicPr>
          <p:cNvPr id="14" name="Grafik 13" descr="Fragen Silhouette"/>
          <p:cNvPicPr>
            <a:picLocks noChangeAspect="1"/>
          </p:cNvPicPr>
          <p:nvPr/>
        </p:nvPicPr>
        <p:blipFill>
          <a:blip r:embed="rId2"/>
          <a:stretch/>
        </p:blipFill>
        <p:spPr bwMode="auto">
          <a:xfrm>
            <a:off x="512525" y="227079"/>
            <a:ext cx="914400" cy="914400"/>
          </a:xfrm>
          <a:prstGeom prst="rect">
            <a:avLst/>
          </a:prstGeom>
        </p:spPr>
      </p:pic>
      <p:sp>
        <p:nvSpPr>
          <p:cNvPr id="15" name="Textfeld 14"/>
          <p:cNvSpPr txBox="1"/>
          <p:nvPr/>
        </p:nvSpPr>
        <p:spPr bwMode="auto">
          <a:xfrm>
            <a:off x="7690981"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2</a:t>
            </a:r>
            <a:endParaRPr/>
          </a:p>
        </p:txBody>
      </p:sp>
      <p:pic>
        <p:nvPicPr>
          <p:cNvPr id="20" name="Grafik 19"/>
          <p:cNvPicPr>
            <a:picLocks noChangeAspect="1"/>
          </p:cNvPicPr>
          <p:nvPr/>
        </p:nvPicPr>
        <p:blipFill>
          <a:blip r:embed="rId3"/>
          <a:stretch/>
        </p:blipFill>
        <p:spPr bwMode="auto">
          <a:xfrm>
            <a:off x="6650083" y="250411"/>
            <a:ext cx="1040898" cy="841492"/>
          </a:xfrm>
          <a:prstGeom prst="rect">
            <a:avLst/>
          </a:prstGeom>
        </p:spPr>
      </p:pic>
      <p:grpSp>
        <p:nvGrpSpPr>
          <p:cNvPr id="16" name="Gruppieren 15"/>
          <p:cNvGrpSpPr/>
          <p:nvPr/>
        </p:nvGrpSpPr>
        <p:grpSpPr bwMode="auto">
          <a:xfrm>
            <a:off x="7280715" y="6020869"/>
            <a:ext cx="2625285" cy="646331"/>
            <a:chOff x="5579263" y="6181214"/>
            <a:chExt cx="2625285" cy="646331"/>
          </a:xfrm>
        </p:grpSpPr>
        <p:pic>
          <p:nvPicPr>
            <p:cNvPr id="17" name="Grafik 16"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18" name="Textfeld 17">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21" name="Textfeld 20"/>
          <p:cNvSpPr txBox="1"/>
          <p:nvPr/>
        </p:nvSpPr>
        <p:spPr bwMode="auto">
          <a:xfrm>
            <a:off x="9462384" y="6591582"/>
            <a:ext cx="495202" cy="369332"/>
          </a:xfrm>
          <a:prstGeom prst="rect">
            <a:avLst/>
          </a:prstGeom>
          <a:noFill/>
        </p:spPr>
        <p:txBody>
          <a:bodyPr wrap="square" rtlCol="0">
            <a:spAutoFit/>
          </a:bodyPr>
          <a:lstStyle/>
          <a:p>
            <a:pPr algn="r">
              <a:defRPr/>
            </a:pPr>
            <a:r>
              <a:rPr lang="de-DE" b="1"/>
              <a:t>VI</a:t>
            </a:r>
            <a:endParaRPr/>
          </a:p>
        </p:txBody>
      </p:sp>
      <p:pic>
        <p:nvPicPr>
          <p:cNvPr id="22" name="Grafik 21" descr="Ein Bild, das Text, Zeitung enthält.&#10;&#10;Automatisch generierte Beschreibung"/>
          <p:cNvPicPr>
            <a:picLocks noChangeAspect="1"/>
          </p:cNvPicPr>
          <p:nvPr/>
        </p:nvPicPr>
        <p:blipFill>
          <a:blip r:embed="rId6"/>
          <a:srcRect l="0" t="41022" r="0" b="23317"/>
          <a:stretch/>
        </p:blipFill>
        <p:spPr bwMode="auto">
          <a:xfrm>
            <a:off x="490981" y="4277159"/>
            <a:ext cx="7200000" cy="809468"/>
          </a:xfrm>
          <a:prstGeom prst="rect">
            <a:avLst/>
          </a:prstGeom>
        </p:spPr>
      </p:pic>
      <p:pic>
        <p:nvPicPr>
          <p:cNvPr id="23" name="Grafik 22" descr="Ein Bild, das Text, Zeitung enthält.&#10;&#10;Automatisch generierte Beschreibung"/>
          <p:cNvPicPr>
            <a:picLocks noChangeAspect="1"/>
          </p:cNvPicPr>
          <p:nvPr/>
        </p:nvPicPr>
        <p:blipFill>
          <a:blip r:embed="rId7"/>
          <a:srcRect l="3033" t="59270" r="0" b="12189"/>
          <a:stretch/>
        </p:blipFill>
        <p:spPr bwMode="auto">
          <a:xfrm>
            <a:off x="512525" y="5351343"/>
            <a:ext cx="7200000" cy="668082"/>
          </a:xfrm>
          <a:prstGeom prst="rect">
            <a:avLst/>
          </a:prstGeom>
        </p:spPr>
      </p:pic>
      <p:pic>
        <p:nvPicPr>
          <p:cNvPr id="24" name="Grafik 23"/>
          <p:cNvPicPr>
            <a:picLocks noChangeAspect="1"/>
          </p:cNvPicPr>
          <p:nvPr/>
        </p:nvPicPr>
        <p:blipFill>
          <a:blip r:embed="rId8"/>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18364" y="1412054"/>
            <a:ext cx="9069268" cy="2585323"/>
          </a:xfrm>
          <a:prstGeom prst="rect">
            <a:avLst/>
          </a:prstGeom>
          <a:noFill/>
        </p:spPr>
        <p:txBody>
          <a:bodyPr wrap="square" rtlCol="0">
            <a:spAutoFit/>
          </a:bodyPr>
          <a:lstStyle/>
          <a:p>
            <a:pPr>
              <a:defRPr/>
            </a:pPr>
            <a:r>
              <a:rPr lang="de-DE"/>
              <a:t>Überlegt euch zunächst, welche eurer Beobachtungen sich auf die Edukte, Citronensäure und Natriumhydrogencarbonat, und welche auf das entstandene Produkt, Kohlenstoffdioxid, beziehen.</a:t>
            </a:r>
            <a:endParaRPr/>
          </a:p>
          <a:p>
            <a:pPr>
              <a:defRPr/>
            </a:pPr>
            <a:endParaRPr lang="de-DE"/>
          </a:p>
          <a:p>
            <a:pPr>
              <a:defRPr/>
            </a:pPr>
            <a:r>
              <a:rPr lang="de-DE"/>
              <a:t>Was passiert mit den Ausgangsstoffen chemisch gesehen und welche Beobachtung bestätigt dies? Erfolgt der Prozess unendlich oder gibt es gegenteilige Hinweise?</a:t>
            </a:r>
            <a:endParaRPr/>
          </a:p>
          <a:p>
            <a:pPr>
              <a:defRPr/>
            </a:pPr>
            <a:endParaRPr lang="de-DE"/>
          </a:p>
          <a:p>
            <a:pPr>
              <a:defRPr/>
            </a:pPr>
            <a:r>
              <a:rPr lang="de-DE"/>
              <a:t>Welche Beobachtungen sprechen hingegen für eine Gasentwicklung und die Entstehung von Kohlenstoffdioxid?</a:t>
            </a:r>
            <a:endParaRPr/>
          </a:p>
        </p:txBody>
      </p:sp>
      <p:grpSp>
        <p:nvGrpSpPr>
          <p:cNvPr id="11" name="Gruppieren 10"/>
          <p:cNvGrpSpPr/>
          <p:nvPr/>
        </p:nvGrpSpPr>
        <p:grpSpPr bwMode="auto">
          <a:xfrm>
            <a:off x="418364" y="125260"/>
            <a:ext cx="4379103" cy="1102290"/>
            <a:chOff x="3017729" y="125260"/>
            <a:chExt cx="4080643" cy="1102290"/>
          </a:xfrm>
        </p:grpSpPr>
        <p:sp>
          <p:nvSpPr>
            <p:cNvPr id="12" name="Rechteck 11"/>
            <p:cNvSpPr/>
            <p:nvPr/>
          </p:nvSpPr>
          <p:spPr bwMode="auto">
            <a:xfrm>
              <a:off x="3017729" y="125260"/>
              <a:ext cx="3975593" cy="1102290"/>
            </a:xfrm>
            <a:prstGeom prst="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Textfeld 12"/>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pic>
        <p:nvPicPr>
          <p:cNvPr id="14" name="Grafik 13" descr="Fragen Silhouette"/>
          <p:cNvPicPr>
            <a:picLocks noChangeAspect="1"/>
          </p:cNvPicPr>
          <p:nvPr/>
        </p:nvPicPr>
        <p:blipFill>
          <a:blip r:embed="rId2"/>
          <a:stretch/>
        </p:blipFill>
        <p:spPr bwMode="auto">
          <a:xfrm>
            <a:off x="512525" y="227079"/>
            <a:ext cx="914400" cy="914400"/>
          </a:xfrm>
          <a:prstGeom prst="rect">
            <a:avLst/>
          </a:prstGeom>
        </p:spPr>
      </p:pic>
      <p:sp>
        <p:nvSpPr>
          <p:cNvPr id="15" name="Textfeld 14"/>
          <p:cNvSpPr txBox="1"/>
          <p:nvPr/>
        </p:nvSpPr>
        <p:spPr bwMode="auto">
          <a:xfrm>
            <a:off x="7690981"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5</a:t>
            </a:r>
            <a:endParaRPr/>
          </a:p>
        </p:txBody>
      </p:sp>
      <p:pic>
        <p:nvPicPr>
          <p:cNvPr id="20" name="Grafik 19"/>
          <p:cNvPicPr>
            <a:picLocks noChangeAspect="1"/>
          </p:cNvPicPr>
          <p:nvPr/>
        </p:nvPicPr>
        <p:blipFill>
          <a:blip r:embed="rId3"/>
          <a:stretch/>
        </p:blipFill>
        <p:spPr bwMode="auto">
          <a:xfrm>
            <a:off x="6650083" y="250411"/>
            <a:ext cx="1040898" cy="841492"/>
          </a:xfrm>
          <a:prstGeom prst="rect">
            <a:avLst/>
          </a:prstGeom>
        </p:spPr>
      </p:pic>
      <p:grpSp>
        <p:nvGrpSpPr>
          <p:cNvPr id="17" name="Gruppieren 16"/>
          <p:cNvGrpSpPr/>
          <p:nvPr/>
        </p:nvGrpSpPr>
        <p:grpSpPr bwMode="auto">
          <a:xfrm>
            <a:off x="7280715" y="6020869"/>
            <a:ext cx="2625285" cy="646331"/>
            <a:chOff x="5579263" y="6181214"/>
            <a:chExt cx="2625285" cy="646331"/>
          </a:xfrm>
        </p:grpSpPr>
        <p:pic>
          <p:nvPicPr>
            <p:cNvPr id="18" name="Grafik 17"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21" name="Textfeld 20">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2" name="Wolke 1"/>
          <p:cNvSpPr/>
          <p:nvPr/>
        </p:nvSpPr>
        <p:spPr bwMode="auto">
          <a:xfrm>
            <a:off x="1036648" y="5635324"/>
            <a:ext cx="1514901" cy="709513"/>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ysClr val="windowText" lastClr="000000"/>
                </a:solidFill>
              </a:rPr>
              <a:t>Zischen</a:t>
            </a:r>
            <a:endParaRPr/>
          </a:p>
        </p:txBody>
      </p:sp>
      <p:sp>
        <p:nvSpPr>
          <p:cNvPr id="25" name="Wolke 24"/>
          <p:cNvSpPr/>
          <p:nvPr/>
        </p:nvSpPr>
        <p:spPr bwMode="auto">
          <a:xfrm>
            <a:off x="3584644" y="4506482"/>
            <a:ext cx="1781639" cy="709513"/>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ysClr val="windowText" lastClr="000000"/>
                </a:solidFill>
              </a:rPr>
              <a:t>Schäumen</a:t>
            </a:r>
            <a:endParaRPr/>
          </a:p>
        </p:txBody>
      </p:sp>
      <p:sp>
        <p:nvSpPr>
          <p:cNvPr id="26" name="Wolke 25"/>
          <p:cNvSpPr/>
          <p:nvPr/>
        </p:nvSpPr>
        <p:spPr bwMode="auto">
          <a:xfrm>
            <a:off x="3584644" y="5354501"/>
            <a:ext cx="2062013" cy="1142848"/>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kleiner werdende Tabletten</a:t>
            </a:r>
            <a:endParaRPr/>
          </a:p>
        </p:txBody>
      </p:sp>
      <p:sp>
        <p:nvSpPr>
          <p:cNvPr id="27" name="Wolke 26"/>
          <p:cNvSpPr/>
          <p:nvPr/>
        </p:nvSpPr>
        <p:spPr bwMode="auto">
          <a:xfrm>
            <a:off x="253266" y="4168671"/>
            <a:ext cx="3166280" cy="1142848"/>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Weißlicher Feststoff abgesetzt am Flaschenboden</a:t>
            </a:r>
            <a:endParaRPr/>
          </a:p>
        </p:txBody>
      </p:sp>
      <p:sp>
        <p:nvSpPr>
          <p:cNvPr id="22" name="Textfeld 21"/>
          <p:cNvSpPr txBox="1"/>
          <p:nvPr/>
        </p:nvSpPr>
        <p:spPr bwMode="auto">
          <a:xfrm>
            <a:off x="9462384" y="6591582"/>
            <a:ext cx="495202" cy="369332"/>
          </a:xfrm>
          <a:prstGeom prst="rect">
            <a:avLst/>
          </a:prstGeom>
          <a:noFill/>
        </p:spPr>
        <p:txBody>
          <a:bodyPr wrap="square" rtlCol="0">
            <a:spAutoFit/>
          </a:bodyPr>
          <a:lstStyle/>
          <a:p>
            <a:pPr algn="r">
              <a:defRPr/>
            </a:pPr>
            <a:r>
              <a:rPr lang="de-DE" b="1"/>
              <a:t>VII</a:t>
            </a:r>
            <a:endParaRPr/>
          </a:p>
        </p:txBody>
      </p:sp>
      <p:pic>
        <p:nvPicPr>
          <p:cNvPr id="23" name="Grafik 22"/>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18366" y="1378433"/>
            <a:ext cx="9069268" cy="2308324"/>
          </a:xfrm>
          <a:prstGeom prst="rect">
            <a:avLst/>
          </a:prstGeom>
          <a:noFill/>
        </p:spPr>
        <p:txBody>
          <a:bodyPr wrap="square" rtlCol="0">
            <a:spAutoFit/>
          </a:bodyPr>
          <a:lstStyle/>
          <a:p>
            <a:pPr>
              <a:defRPr/>
            </a:pPr>
            <a:r>
              <a:rPr lang="de-DE"/>
              <a:t>In dem manipulierten Versuchsvideo sind beide Luftballons annähernd gleich groß geworden. Dies spricht dafür, dass in beiden Durchgängen dieselbe Menge an gasförmigen Kohlenstoffdioxid gebildet wurde.</a:t>
            </a:r>
            <a:endParaRPr/>
          </a:p>
          <a:p>
            <a:pPr>
              <a:defRPr/>
            </a:pPr>
            <a:endParaRPr lang="de-DE"/>
          </a:p>
          <a:p>
            <a:pPr>
              <a:defRPr/>
            </a:pPr>
            <a:r>
              <a:rPr lang="de-DE"/>
              <a:t>Wie könnte man den Versuch so manipulieren, dass dieselbe Menge an Gas beim Auflösen der Tabletten entsteht?</a:t>
            </a:r>
            <a:endParaRPr/>
          </a:p>
          <a:p>
            <a:pPr>
              <a:defRPr/>
            </a:pPr>
            <a:r>
              <a:rPr lang="de-DE"/>
              <a:t>Was muss nach Zugabe der ersten Tablette verhindert werden, damit sich weiter Kohlenstoffdioxid in Wasser lösen kann und nicht gasförmig vorliegt?</a:t>
            </a:r>
            <a:endParaRPr/>
          </a:p>
        </p:txBody>
      </p:sp>
      <p:grpSp>
        <p:nvGrpSpPr>
          <p:cNvPr id="11" name="Gruppieren 10"/>
          <p:cNvGrpSpPr/>
          <p:nvPr/>
        </p:nvGrpSpPr>
        <p:grpSpPr bwMode="auto">
          <a:xfrm>
            <a:off x="418364" y="125260"/>
            <a:ext cx="4379103" cy="1102290"/>
            <a:chOff x="3017729" y="125260"/>
            <a:chExt cx="4080643" cy="1102290"/>
          </a:xfrm>
        </p:grpSpPr>
        <p:sp>
          <p:nvSpPr>
            <p:cNvPr id="12" name="Rechteck 11"/>
            <p:cNvSpPr/>
            <p:nvPr/>
          </p:nvSpPr>
          <p:spPr bwMode="auto">
            <a:xfrm>
              <a:off x="3017729" y="125260"/>
              <a:ext cx="3975593" cy="1102290"/>
            </a:xfrm>
            <a:prstGeom prst="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Textfeld 12"/>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pic>
        <p:nvPicPr>
          <p:cNvPr id="14" name="Grafik 13" descr="Fragen Silhouette"/>
          <p:cNvPicPr>
            <a:picLocks noChangeAspect="1"/>
          </p:cNvPicPr>
          <p:nvPr/>
        </p:nvPicPr>
        <p:blipFill>
          <a:blip r:embed="rId2"/>
          <a:stretch/>
        </p:blipFill>
        <p:spPr bwMode="auto">
          <a:xfrm>
            <a:off x="512525" y="227079"/>
            <a:ext cx="914400" cy="914400"/>
          </a:xfrm>
          <a:prstGeom prst="rect">
            <a:avLst/>
          </a:prstGeom>
        </p:spPr>
      </p:pic>
      <p:sp>
        <p:nvSpPr>
          <p:cNvPr id="15" name="Textfeld 14"/>
          <p:cNvSpPr txBox="1"/>
          <p:nvPr/>
        </p:nvSpPr>
        <p:spPr bwMode="auto">
          <a:xfrm>
            <a:off x="7690981"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9</a:t>
            </a:r>
            <a:endParaRPr/>
          </a:p>
        </p:txBody>
      </p:sp>
      <p:pic>
        <p:nvPicPr>
          <p:cNvPr id="20" name="Grafik 19"/>
          <p:cNvPicPr>
            <a:picLocks noChangeAspect="1"/>
          </p:cNvPicPr>
          <p:nvPr/>
        </p:nvPicPr>
        <p:blipFill>
          <a:blip r:embed="rId3"/>
          <a:stretch/>
        </p:blipFill>
        <p:spPr bwMode="auto">
          <a:xfrm>
            <a:off x="6650083" y="250411"/>
            <a:ext cx="1040898" cy="841492"/>
          </a:xfrm>
          <a:prstGeom prst="rect">
            <a:avLst/>
          </a:prstGeom>
        </p:spPr>
      </p:pic>
      <p:grpSp>
        <p:nvGrpSpPr>
          <p:cNvPr id="17" name="Gruppieren 16"/>
          <p:cNvGrpSpPr/>
          <p:nvPr/>
        </p:nvGrpSpPr>
        <p:grpSpPr bwMode="auto">
          <a:xfrm>
            <a:off x="7280715" y="6020869"/>
            <a:ext cx="2625285" cy="646331"/>
            <a:chOff x="5579263" y="6181214"/>
            <a:chExt cx="2625285" cy="646331"/>
          </a:xfrm>
        </p:grpSpPr>
        <p:pic>
          <p:nvPicPr>
            <p:cNvPr id="18" name="Grafik 17"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21" name="Textfeld 20">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pic>
        <p:nvPicPr>
          <p:cNvPr id="22" name="Grafik 21" descr="Fragen Silhouette">
            <a:hlinkClick r:id="rId6" action="ppaction://hlinksldjump"/>
          </p:cNvPr>
          <p:cNvPicPr>
            <a:picLocks noChangeAspect="1"/>
          </p:cNvPicPr>
          <p:nvPr/>
        </p:nvPicPr>
        <p:blipFill>
          <a:blip r:embed="rId2"/>
          <a:stretch/>
        </p:blipFill>
        <p:spPr bwMode="auto">
          <a:xfrm>
            <a:off x="8899357" y="5023192"/>
            <a:ext cx="914400" cy="914400"/>
          </a:xfrm>
          <a:prstGeom prst="rect">
            <a:avLst/>
          </a:prstGeom>
        </p:spPr>
      </p:pic>
      <p:pic>
        <p:nvPicPr>
          <p:cNvPr id="5" name="Grafik 4" descr="Ein Bild, das Wand, drinnen, Getränk enthält.&#10;&#10;Automatisch generierte Beschreibung"/>
          <p:cNvPicPr>
            <a:picLocks noChangeAspect="1"/>
          </p:cNvPicPr>
          <p:nvPr/>
        </p:nvPicPr>
        <p:blipFill>
          <a:blip r:embed="rId7"/>
          <a:stretch/>
        </p:blipFill>
        <p:spPr bwMode="auto">
          <a:xfrm>
            <a:off x="512525" y="4040098"/>
            <a:ext cx="2430000" cy="1426174"/>
          </a:xfrm>
          <a:prstGeom prst="rect">
            <a:avLst/>
          </a:prstGeom>
        </p:spPr>
      </p:pic>
      <p:pic>
        <p:nvPicPr>
          <p:cNvPr id="23" name="Grafik 22"/>
          <p:cNvPicPr>
            <a:picLocks noChangeAspect="1"/>
          </p:cNvPicPr>
          <p:nvPr/>
        </p:nvPicPr>
        <p:blipFill>
          <a:blip r:embed="rId8"/>
          <a:srcRect l="11857" t="47226" r="9593" b="13102"/>
          <a:stretch/>
        </p:blipFill>
        <p:spPr bwMode="auto">
          <a:xfrm>
            <a:off x="512525" y="5538892"/>
            <a:ext cx="2430000" cy="920475"/>
          </a:xfrm>
          <a:prstGeom prst="rect">
            <a:avLst/>
          </a:prstGeom>
        </p:spPr>
      </p:pic>
      <p:grpSp>
        <p:nvGrpSpPr>
          <p:cNvPr id="7" name="Gruppieren 6"/>
          <p:cNvGrpSpPr/>
          <p:nvPr/>
        </p:nvGrpSpPr>
        <p:grpSpPr bwMode="auto">
          <a:xfrm>
            <a:off x="3554524" y="3728154"/>
            <a:ext cx="3776383" cy="2386382"/>
            <a:chOff x="7853371" y="2910636"/>
            <a:chExt cx="3776383" cy="2386382"/>
          </a:xfrm>
        </p:grpSpPr>
        <p:pic>
          <p:nvPicPr>
            <p:cNvPr id="3" name="Grafik 2" descr="Ein Bild, das Text, drinnen enthält.&#10;&#10;Automatisch generierte Beschreibung"/>
            <p:cNvPicPr>
              <a:picLocks noChangeAspect="1"/>
            </p:cNvPicPr>
            <p:nvPr/>
          </p:nvPicPr>
          <p:blipFill>
            <a:blip r:embed="rId9"/>
            <a:stretch/>
          </p:blipFill>
          <p:spPr bwMode="auto">
            <a:xfrm>
              <a:off x="7892715" y="3273006"/>
              <a:ext cx="3600000" cy="2024012"/>
            </a:xfrm>
            <a:prstGeom prst="rect">
              <a:avLst/>
            </a:prstGeom>
          </p:spPr>
        </p:pic>
        <p:sp>
          <p:nvSpPr>
            <p:cNvPr id="6" name="Textfeld 5"/>
            <p:cNvSpPr txBox="1"/>
            <p:nvPr/>
          </p:nvSpPr>
          <p:spPr bwMode="auto">
            <a:xfrm>
              <a:off x="7853371" y="2910636"/>
              <a:ext cx="3776383" cy="338554"/>
            </a:xfrm>
            <a:prstGeom prst="rect">
              <a:avLst/>
            </a:prstGeom>
            <a:noFill/>
          </p:spPr>
          <p:txBody>
            <a:bodyPr wrap="square" rtlCol="0">
              <a:spAutoFit/>
            </a:bodyPr>
            <a:lstStyle/>
            <a:p>
              <a:pPr>
                <a:defRPr/>
              </a:pPr>
              <a:r>
                <a:rPr lang="de-DE" sz="1600" b="1"/>
                <a:t>Aus dem manipuliertem Video:</a:t>
              </a:r>
              <a:endParaRPr/>
            </a:p>
          </p:txBody>
        </p:sp>
      </p:grpSp>
      <p:sp>
        <p:nvSpPr>
          <p:cNvPr id="24" name="Textfeld 23"/>
          <p:cNvSpPr txBox="1"/>
          <p:nvPr/>
        </p:nvSpPr>
        <p:spPr bwMode="auto">
          <a:xfrm>
            <a:off x="455116" y="3737461"/>
            <a:ext cx="3776383" cy="338554"/>
          </a:xfrm>
          <a:prstGeom prst="rect">
            <a:avLst/>
          </a:prstGeom>
          <a:noFill/>
        </p:spPr>
        <p:txBody>
          <a:bodyPr wrap="square" rtlCol="0">
            <a:spAutoFit/>
          </a:bodyPr>
          <a:lstStyle/>
          <a:p>
            <a:pPr>
              <a:defRPr/>
            </a:pPr>
            <a:r>
              <a:rPr lang="de-DE" sz="1600" b="1"/>
              <a:t>Reale Beobachtung:</a:t>
            </a:r>
            <a:endParaRPr/>
          </a:p>
        </p:txBody>
      </p:sp>
      <p:sp>
        <p:nvSpPr>
          <p:cNvPr id="25" name="Textfeld 24"/>
          <p:cNvSpPr txBox="1"/>
          <p:nvPr/>
        </p:nvSpPr>
        <p:spPr bwMode="auto">
          <a:xfrm>
            <a:off x="9440246" y="6591582"/>
            <a:ext cx="517340" cy="369332"/>
          </a:xfrm>
          <a:prstGeom prst="rect">
            <a:avLst/>
          </a:prstGeom>
          <a:noFill/>
        </p:spPr>
        <p:txBody>
          <a:bodyPr wrap="square" rtlCol="0">
            <a:spAutoFit/>
          </a:bodyPr>
          <a:lstStyle/>
          <a:p>
            <a:pPr algn="r">
              <a:defRPr/>
            </a:pPr>
            <a:r>
              <a:rPr lang="de-DE" b="1"/>
              <a:t>VIII</a:t>
            </a:r>
            <a:endParaRPr/>
          </a:p>
        </p:txBody>
      </p:sp>
      <p:pic>
        <p:nvPicPr>
          <p:cNvPr id="26" name="Grafik 25"/>
          <p:cNvPicPr>
            <a:picLocks noChangeAspect="1"/>
          </p:cNvPicPr>
          <p:nvPr/>
        </p:nvPicPr>
        <p:blipFill>
          <a:blip r:embed="rId10"/>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2323577"/>
            <a:ext cx="7698500" cy="369332"/>
          </a:xfrm>
          <a:prstGeom prst="rect">
            <a:avLst/>
          </a:prstGeom>
          <a:noFill/>
        </p:spPr>
        <p:txBody>
          <a:bodyPr wrap="square" rtlCol="0">
            <a:spAutoFit/>
          </a:bodyPr>
          <a:lstStyle/>
          <a:p>
            <a:pPr>
              <a:defRPr/>
            </a:pPr>
            <a:endParaRPr lang="de-DE">
              <a:latin typeface="Speak Pro"/>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18366" y="1665130"/>
            <a:ext cx="9069268" cy="4247317"/>
          </a:xfrm>
          <a:prstGeom prst="rect">
            <a:avLst/>
          </a:prstGeom>
          <a:noFill/>
        </p:spPr>
        <p:txBody>
          <a:bodyPr wrap="square" rtlCol="0">
            <a:spAutoFit/>
          </a:bodyPr>
          <a:lstStyle/>
          <a:p>
            <a:pPr>
              <a:defRPr/>
            </a:pPr>
            <a:r>
              <a:rPr lang="de-DE"/>
              <a:t>Es muss verhindert werden, dass die Lösung gesättigt vorliegt.</a:t>
            </a:r>
            <a:endParaRPr/>
          </a:p>
          <a:p>
            <a:pPr>
              <a:defRPr/>
            </a:pPr>
            <a:r>
              <a:rPr lang="de-DE"/>
              <a:t>Denn sobald die Löslichkeit von Kohlenstoffdioxid in Wasser bei der Probe erreicht wurde, löst sich das entstehende Gas nicht weiter und steigt gasförmig vorliegend in den Luftballon auf, welcher dadurch größer wird.</a:t>
            </a:r>
            <a:endParaRPr/>
          </a:p>
          <a:p>
            <a:pPr>
              <a:defRPr/>
            </a:pPr>
            <a:endParaRPr lang="de-DE"/>
          </a:p>
          <a:p>
            <a:pPr>
              <a:defRPr/>
            </a:pPr>
            <a:r>
              <a:rPr lang="de-DE"/>
              <a:t>Wie kann nun also verhindert werden, dass die Lösung bei dem zweiten Durchgang direkt zu Beginn gesättigt vorliegt?</a:t>
            </a:r>
            <a:endParaRPr/>
          </a:p>
          <a:p>
            <a:pPr>
              <a:defRPr/>
            </a:pPr>
            <a:endParaRPr lang="de-DE"/>
          </a:p>
          <a:p>
            <a:pPr>
              <a:defRPr/>
            </a:pPr>
            <a:r>
              <a:rPr lang="de-DE"/>
              <a:t>Wird weniger zu lösender Feststoff zu einer Lösung gegeben, so kann sich entsprechend weniger in Wasser lösen.</a:t>
            </a:r>
            <a:endParaRPr/>
          </a:p>
          <a:p>
            <a:pPr>
              <a:defRPr/>
            </a:pPr>
            <a:r>
              <a:rPr lang="de-DE"/>
              <a:t>Wurde hingegen noch kein Feststoff in dem vorliegenden Wasser gelöst, so kann sich wiederum mehr folgend von dem Feststoff lösen, ohne dass die Lösung gesättigt wird. </a:t>
            </a:r>
            <a:endParaRPr/>
          </a:p>
          <a:p>
            <a:pPr>
              <a:defRPr/>
            </a:pPr>
            <a:endParaRPr lang="de-DE"/>
          </a:p>
          <a:p>
            <a:pPr>
              <a:defRPr/>
            </a:pPr>
            <a:r>
              <a:rPr lang="de-DE"/>
              <a:t>Dadurch ergeben sich 2 wesentliche Manipulationen, mit denen erzielt wird, dass beide Luftballons etwa gleich groß werden. Welche sind das?</a:t>
            </a:r>
            <a:endParaRPr/>
          </a:p>
        </p:txBody>
      </p:sp>
      <p:grpSp>
        <p:nvGrpSpPr>
          <p:cNvPr id="11" name="Gruppieren 10"/>
          <p:cNvGrpSpPr/>
          <p:nvPr/>
        </p:nvGrpSpPr>
        <p:grpSpPr bwMode="auto">
          <a:xfrm>
            <a:off x="418364" y="125260"/>
            <a:ext cx="4379103" cy="1102290"/>
            <a:chOff x="3017729" y="125260"/>
            <a:chExt cx="4080643" cy="1102290"/>
          </a:xfrm>
        </p:grpSpPr>
        <p:sp>
          <p:nvSpPr>
            <p:cNvPr id="12" name="Rechteck 11"/>
            <p:cNvSpPr/>
            <p:nvPr/>
          </p:nvSpPr>
          <p:spPr bwMode="auto">
            <a:xfrm>
              <a:off x="3017729" y="125260"/>
              <a:ext cx="3975593" cy="1102290"/>
            </a:xfrm>
            <a:prstGeom prst="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Textfeld 12"/>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pic>
        <p:nvPicPr>
          <p:cNvPr id="14" name="Grafik 13" descr="Fragen Silhouette"/>
          <p:cNvPicPr>
            <a:picLocks noChangeAspect="1"/>
          </p:cNvPicPr>
          <p:nvPr/>
        </p:nvPicPr>
        <p:blipFill>
          <a:blip r:embed="rId2"/>
          <a:stretch/>
        </p:blipFill>
        <p:spPr bwMode="auto">
          <a:xfrm>
            <a:off x="512525" y="227079"/>
            <a:ext cx="914400" cy="914400"/>
          </a:xfrm>
          <a:prstGeom prst="rect">
            <a:avLst/>
          </a:prstGeom>
        </p:spPr>
      </p:pic>
      <p:sp>
        <p:nvSpPr>
          <p:cNvPr id="15" name="Textfeld 14"/>
          <p:cNvSpPr txBox="1"/>
          <p:nvPr/>
        </p:nvSpPr>
        <p:spPr bwMode="auto">
          <a:xfrm>
            <a:off x="7690981"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9</a:t>
            </a:r>
            <a:endParaRPr/>
          </a:p>
        </p:txBody>
      </p:sp>
      <p:pic>
        <p:nvPicPr>
          <p:cNvPr id="20" name="Grafik 19"/>
          <p:cNvPicPr>
            <a:picLocks noChangeAspect="1"/>
          </p:cNvPicPr>
          <p:nvPr/>
        </p:nvPicPr>
        <p:blipFill>
          <a:blip r:embed="rId3"/>
          <a:stretch/>
        </p:blipFill>
        <p:spPr bwMode="auto">
          <a:xfrm>
            <a:off x="6650083" y="250411"/>
            <a:ext cx="1040898" cy="841492"/>
          </a:xfrm>
          <a:prstGeom prst="rect">
            <a:avLst/>
          </a:prstGeom>
        </p:spPr>
      </p:pic>
      <p:grpSp>
        <p:nvGrpSpPr>
          <p:cNvPr id="22" name="Gruppieren 21"/>
          <p:cNvGrpSpPr/>
          <p:nvPr/>
        </p:nvGrpSpPr>
        <p:grpSpPr bwMode="auto">
          <a:xfrm>
            <a:off x="7280715" y="6020869"/>
            <a:ext cx="2625285" cy="646331"/>
            <a:chOff x="5579263" y="6181214"/>
            <a:chExt cx="2625285" cy="646331"/>
          </a:xfrm>
        </p:grpSpPr>
        <p:pic>
          <p:nvPicPr>
            <p:cNvPr id="23" name="Grafik 22"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24" name="Textfeld 23">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16" name="Textfeld 15"/>
          <p:cNvSpPr txBox="1"/>
          <p:nvPr/>
        </p:nvSpPr>
        <p:spPr bwMode="auto">
          <a:xfrm>
            <a:off x="9462384" y="6591582"/>
            <a:ext cx="495202" cy="369332"/>
          </a:xfrm>
          <a:prstGeom prst="rect">
            <a:avLst/>
          </a:prstGeom>
          <a:noFill/>
        </p:spPr>
        <p:txBody>
          <a:bodyPr wrap="square" rtlCol="0">
            <a:spAutoFit/>
          </a:bodyPr>
          <a:lstStyle/>
          <a:p>
            <a:pPr algn="r">
              <a:defRPr/>
            </a:pPr>
            <a:r>
              <a:rPr lang="de-DE" b="1"/>
              <a:t>IX</a:t>
            </a:r>
            <a:endParaRPr/>
          </a:p>
        </p:txBody>
      </p:sp>
      <p:pic>
        <p:nvPicPr>
          <p:cNvPr id="17" name="Grafik 16"/>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 name="Rechteck 27"/>
          <p:cNvSpPr/>
          <p:nvPr/>
        </p:nvSpPr>
        <p:spPr bwMode="auto">
          <a:xfrm>
            <a:off x="0" y="6668643"/>
            <a:ext cx="9906000" cy="189357"/>
          </a:xfrm>
          <a:prstGeom prst="rect">
            <a:avLst/>
          </a:prstGeom>
          <a:gradFill>
            <a:gsLst>
              <a:gs pos="9000">
                <a:schemeClr val="accent4">
                  <a:lumMod val="40000"/>
                  <a:lumOff val="60000"/>
                </a:schemeClr>
              </a:gs>
              <a:gs pos="67000">
                <a:schemeClr val="accent4"/>
              </a:gs>
              <a:gs pos="87000">
                <a:schemeClr val="accent4">
                  <a:lumMod val="60000"/>
                  <a:lumOff val="40000"/>
                </a:schemeClr>
              </a:gs>
              <a:gs pos="100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418366" y="2323577"/>
            <a:ext cx="7698500" cy="369332"/>
          </a:xfrm>
          <a:prstGeom prst="rect">
            <a:avLst/>
          </a:prstGeom>
          <a:noFill/>
        </p:spPr>
        <p:txBody>
          <a:bodyPr wrap="square" rtlCol="0">
            <a:spAutoFit/>
          </a:bodyPr>
          <a:lstStyle/>
          <a:p>
            <a:pPr>
              <a:defRPr/>
            </a:pPr>
            <a:endParaRPr lang="de-DE">
              <a:latin typeface="Speak Pro"/>
            </a:endParaRPr>
          </a:p>
        </p:txBody>
      </p:sp>
      <p:sp>
        <p:nvSpPr>
          <p:cNvPr id="19" name="Rechteck 18"/>
          <p:cNvSpPr/>
          <p:nvPr/>
        </p:nvSpPr>
        <p:spPr bwMode="auto">
          <a:xfrm>
            <a:off x="0" y="314165"/>
            <a:ext cx="9906000" cy="713984"/>
          </a:xfrm>
          <a:prstGeom prst="rect">
            <a:avLst/>
          </a:prstGeom>
          <a:gradFill>
            <a:gsLst>
              <a:gs pos="11000">
                <a:schemeClr val="accent4">
                  <a:lumMod val="40000"/>
                  <a:lumOff val="60000"/>
                </a:schemeClr>
              </a:gs>
              <a:gs pos="28000">
                <a:schemeClr val="accent4">
                  <a:lumMod val="60000"/>
                  <a:lumOff val="40000"/>
                </a:schemeClr>
              </a:gs>
              <a:gs pos="47000">
                <a:schemeClr val="accent4"/>
              </a:gs>
              <a:gs pos="89000">
                <a:schemeClr val="accent4">
                  <a:lumMod val="60000"/>
                  <a:lumOff val="40000"/>
                </a:schemeClr>
              </a:gs>
            </a:gsLst>
            <a:path path="circle"/>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p:nvSpPr>
        <p:spPr bwMode="auto">
          <a:xfrm>
            <a:off x="418366" y="125260"/>
            <a:ext cx="3870541" cy="1102290"/>
          </a:xfrm>
          <a:prstGeom prst="rect">
            <a:avLst/>
          </a:prstGeom>
          <a:solidFill>
            <a:schemeClr val="bg1"/>
          </a:solidFill>
          <a:ln w="38100">
            <a:solidFill>
              <a:schemeClr val="accent4">
                <a:lumMod val="60000"/>
                <a:lumOff val="4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18364" y="1387984"/>
            <a:ext cx="9069268" cy="2308324"/>
          </a:xfrm>
          <a:prstGeom prst="rect">
            <a:avLst/>
          </a:prstGeom>
          <a:noFill/>
        </p:spPr>
        <p:txBody>
          <a:bodyPr wrap="square" rtlCol="0">
            <a:spAutoFit/>
          </a:bodyPr>
          <a:lstStyle/>
          <a:p>
            <a:pPr algn="ctr">
              <a:defRPr/>
            </a:pPr>
            <a:r>
              <a:rPr lang="de-DE"/>
              <a:t>Auf 2 wesentlichen Arten konnte das Video manipuliert worden sein:</a:t>
            </a:r>
            <a:endParaRPr/>
          </a:p>
          <a:p>
            <a:pPr marL="342900" indent="-342900" algn="ctr">
              <a:buAutoNum type="arabicParenR"/>
              <a:defRPr/>
            </a:pPr>
            <a:r>
              <a:rPr lang="de-DE" b="1"/>
              <a:t>Austausch</a:t>
            </a:r>
            <a:r>
              <a:rPr lang="de-DE"/>
              <a:t> der beinahe gesättigten </a:t>
            </a:r>
            <a:r>
              <a:rPr lang="de-DE" b="1"/>
              <a:t>Lösung</a:t>
            </a:r>
            <a:r>
              <a:rPr lang="de-DE"/>
              <a:t>		</a:t>
            </a:r>
            <a:endParaRPr/>
          </a:p>
          <a:p>
            <a:pPr marL="342900" indent="-342900" algn="ctr">
              <a:buAutoNum type="arabicParenR"/>
              <a:defRPr/>
            </a:pPr>
            <a:r>
              <a:rPr lang="de-DE" b="1"/>
              <a:t>Hinzugabe</a:t>
            </a:r>
            <a:r>
              <a:rPr lang="de-DE"/>
              <a:t> geringerer Menge der </a:t>
            </a:r>
            <a:r>
              <a:rPr lang="de-DE" b="1"/>
              <a:t>Brausetablette</a:t>
            </a:r>
            <a:r>
              <a:rPr lang="de-DE"/>
              <a:t>	</a:t>
            </a:r>
            <a:endParaRPr/>
          </a:p>
          <a:p>
            <a:pPr marL="342900" indent="-342900">
              <a:buAutoNum type="arabicParenR"/>
              <a:defRPr/>
            </a:pPr>
            <a:endParaRPr lang="de-DE"/>
          </a:p>
          <a:p>
            <a:pPr>
              <a:defRPr/>
            </a:pPr>
            <a:r>
              <a:rPr lang="de-DE"/>
              <a:t>Schaut euch das zweite Versuchsvideo nochmal ganz genau an. Findet ihr Hinweise für die beiden möglichen Manipulationen?</a:t>
            </a:r>
            <a:endParaRPr/>
          </a:p>
          <a:p>
            <a:pPr>
              <a:defRPr/>
            </a:pPr>
            <a:r>
              <a:rPr lang="de-DE"/>
              <a:t>Vor allem die </a:t>
            </a:r>
            <a:r>
              <a:rPr lang="de-DE" b="1"/>
              <a:t>Vorbereitung</a:t>
            </a:r>
            <a:r>
              <a:rPr lang="de-DE"/>
              <a:t> als auch der </a:t>
            </a:r>
            <a:r>
              <a:rPr lang="de-DE" b="1"/>
              <a:t>Beginn der Durchführung</a:t>
            </a:r>
            <a:r>
              <a:rPr lang="de-DE"/>
              <a:t> sind hierfür besonders relevant. </a:t>
            </a:r>
            <a:endParaRPr/>
          </a:p>
        </p:txBody>
      </p:sp>
      <p:grpSp>
        <p:nvGrpSpPr>
          <p:cNvPr id="11" name="Gruppieren 10"/>
          <p:cNvGrpSpPr/>
          <p:nvPr/>
        </p:nvGrpSpPr>
        <p:grpSpPr bwMode="auto">
          <a:xfrm>
            <a:off x="418364" y="125260"/>
            <a:ext cx="4379103" cy="1102290"/>
            <a:chOff x="3017729" y="125260"/>
            <a:chExt cx="4080643" cy="1102290"/>
          </a:xfrm>
        </p:grpSpPr>
        <p:sp>
          <p:nvSpPr>
            <p:cNvPr id="12" name="Rechteck 11"/>
            <p:cNvSpPr/>
            <p:nvPr/>
          </p:nvSpPr>
          <p:spPr bwMode="auto">
            <a:xfrm>
              <a:off x="3017729" y="125260"/>
              <a:ext cx="3975593" cy="1102290"/>
            </a:xfrm>
            <a:prstGeom prst="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Textfeld 12"/>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pic>
        <p:nvPicPr>
          <p:cNvPr id="14" name="Grafik 13" descr="Fragen Silhouette"/>
          <p:cNvPicPr>
            <a:picLocks noChangeAspect="1"/>
          </p:cNvPicPr>
          <p:nvPr/>
        </p:nvPicPr>
        <p:blipFill>
          <a:blip r:embed="rId2"/>
          <a:stretch/>
        </p:blipFill>
        <p:spPr bwMode="auto">
          <a:xfrm>
            <a:off x="512525" y="227079"/>
            <a:ext cx="914400" cy="914400"/>
          </a:xfrm>
          <a:prstGeom prst="rect">
            <a:avLst/>
          </a:prstGeom>
        </p:spPr>
      </p:pic>
      <p:sp>
        <p:nvSpPr>
          <p:cNvPr id="15" name="Textfeld 14"/>
          <p:cNvSpPr txBox="1"/>
          <p:nvPr/>
        </p:nvSpPr>
        <p:spPr bwMode="auto">
          <a:xfrm>
            <a:off x="7451679" y="344651"/>
            <a:ext cx="243488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10</a:t>
            </a:r>
            <a:endParaRPr/>
          </a:p>
        </p:txBody>
      </p:sp>
      <p:pic>
        <p:nvPicPr>
          <p:cNvPr id="20" name="Grafik 19"/>
          <p:cNvPicPr>
            <a:picLocks noChangeAspect="1"/>
          </p:cNvPicPr>
          <p:nvPr/>
        </p:nvPicPr>
        <p:blipFill>
          <a:blip r:embed="rId3"/>
          <a:stretch/>
        </p:blipFill>
        <p:spPr bwMode="auto">
          <a:xfrm>
            <a:off x="6486307" y="250411"/>
            <a:ext cx="1040898" cy="841492"/>
          </a:xfrm>
          <a:prstGeom prst="rect">
            <a:avLst/>
          </a:prstGeom>
        </p:spPr>
      </p:pic>
      <p:grpSp>
        <p:nvGrpSpPr>
          <p:cNvPr id="22" name="Gruppieren 21"/>
          <p:cNvGrpSpPr/>
          <p:nvPr/>
        </p:nvGrpSpPr>
        <p:grpSpPr bwMode="auto">
          <a:xfrm>
            <a:off x="7280715" y="6020869"/>
            <a:ext cx="2625285" cy="646331"/>
            <a:chOff x="5579263" y="6181214"/>
            <a:chExt cx="2625285" cy="646331"/>
          </a:xfrm>
        </p:grpSpPr>
        <p:pic>
          <p:nvPicPr>
            <p:cNvPr id="23" name="Grafik 22"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24" name="Textfeld 23">
              <a:hlinkClick r:id="rId4" action="ppaction://hlinksldjump"/>
            </p:cNvPr>
            <p:cNvSpPr txBox="1"/>
            <p:nvPr/>
          </p:nvSpPr>
          <p:spPr bwMode="auto">
            <a:xfrm>
              <a:off x="6191263" y="6181214"/>
              <a:ext cx="2013285" cy="646331"/>
            </a:xfrm>
            <a:prstGeom prst="rect">
              <a:avLst/>
            </a:prstGeom>
            <a:noFill/>
          </p:spPr>
          <p:txBody>
            <a:bodyPr wrap="square" rtlCol="0">
              <a:spAutoFit/>
            </a:bodyPr>
            <a:lstStyle/>
            <a:p>
              <a:pPr>
                <a:defRPr/>
              </a:pPr>
              <a:r>
                <a:rPr lang="de-DE"/>
                <a:t>Hier geht‘s zurück zu deiner Aufgabe!</a:t>
              </a:r>
              <a:endParaRPr/>
            </a:p>
          </p:txBody>
        </p:sp>
      </p:grpSp>
      <p:sp>
        <p:nvSpPr>
          <p:cNvPr id="17" name="Denkblase: wolkenförmig 16"/>
          <p:cNvSpPr/>
          <p:nvPr/>
        </p:nvSpPr>
        <p:spPr bwMode="auto">
          <a:xfrm flipH="1">
            <a:off x="1594706" y="3709604"/>
            <a:ext cx="2933588" cy="1461254"/>
          </a:xfrm>
          <a:prstGeom prst="cloudCallout">
            <a:avLst>
              <a:gd name="adj1" fmla="val -37457"/>
              <a:gd name="adj2" fmla="val 761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latin typeface="Comic Sans MS"/>
                <a:cs typeface="Dreaming Outloud Pro"/>
              </a:rPr>
              <a:t>Wie und womit wurde der Ballon befüllt?</a:t>
            </a:r>
            <a:endParaRPr/>
          </a:p>
        </p:txBody>
      </p:sp>
      <p:sp>
        <p:nvSpPr>
          <p:cNvPr id="18" name="Denkblase: wolkenförmig 17"/>
          <p:cNvSpPr/>
          <p:nvPr/>
        </p:nvSpPr>
        <p:spPr bwMode="auto">
          <a:xfrm>
            <a:off x="4952998" y="3551658"/>
            <a:ext cx="3358295" cy="2113586"/>
          </a:xfrm>
          <a:prstGeom prst="cloudCallout">
            <a:avLst>
              <a:gd name="adj1" fmla="val -67257"/>
              <a:gd name="adj2" fmla="val 451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Wird vielleicht durch den Zoom deutlich, welche Menge der Brausetablette hinzugefügt wurde?</a:t>
            </a:r>
            <a:endParaRPr/>
          </a:p>
        </p:txBody>
      </p:sp>
      <p:sp>
        <p:nvSpPr>
          <p:cNvPr id="21" name="Denkblase: wolkenförmig 20"/>
          <p:cNvSpPr/>
          <p:nvPr/>
        </p:nvSpPr>
        <p:spPr bwMode="auto">
          <a:xfrm flipH="1">
            <a:off x="559224" y="5184154"/>
            <a:ext cx="2933588" cy="1315015"/>
          </a:xfrm>
          <a:prstGeom prst="cloudCallout">
            <a:avLst>
              <a:gd name="adj1" fmla="val -74178"/>
              <a:gd name="adj2" fmla="val -198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latin typeface="Comic Sans MS"/>
                <a:cs typeface="Dreaming Outloud Pro"/>
              </a:rPr>
              <a:t>Wie und womit wurde die Flasche befüllt?</a:t>
            </a:r>
            <a:endParaRPr/>
          </a:p>
        </p:txBody>
      </p:sp>
      <p:sp>
        <p:nvSpPr>
          <p:cNvPr id="25" name="Textfeld 24"/>
          <p:cNvSpPr txBox="1"/>
          <p:nvPr/>
        </p:nvSpPr>
        <p:spPr bwMode="auto">
          <a:xfrm>
            <a:off x="9462384" y="6591582"/>
            <a:ext cx="495202" cy="369332"/>
          </a:xfrm>
          <a:prstGeom prst="rect">
            <a:avLst/>
          </a:prstGeom>
          <a:noFill/>
        </p:spPr>
        <p:txBody>
          <a:bodyPr wrap="square" rtlCol="0">
            <a:spAutoFit/>
          </a:bodyPr>
          <a:lstStyle/>
          <a:p>
            <a:pPr algn="r">
              <a:defRPr/>
            </a:pPr>
            <a:r>
              <a:rPr lang="de-DE" b="1"/>
              <a:t>X</a:t>
            </a:r>
            <a:endParaRPr/>
          </a:p>
        </p:txBody>
      </p:sp>
      <p:pic>
        <p:nvPicPr>
          <p:cNvPr id="26" name="Grafik 25"/>
          <p:cNvPicPr>
            <a:picLocks noChangeAspect="1"/>
          </p:cNvPicPr>
          <p:nvPr/>
        </p:nvPicPr>
        <p:blipFill>
          <a:blip r:embed="rId6"/>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sp>
        <p:nvSpPr>
          <p:cNvPr id="12" name="Textfeld 11"/>
          <p:cNvSpPr txBox="1"/>
          <p:nvPr/>
        </p:nvSpPr>
        <p:spPr bwMode="auto">
          <a:xfrm>
            <a:off x="7202467" y="344651"/>
            <a:ext cx="2127338" cy="646331"/>
          </a:xfrm>
          <a:prstGeom prst="rect">
            <a:avLst/>
          </a:prstGeom>
          <a:noFill/>
          <a:ln>
            <a:noFill/>
          </a:ln>
        </p:spPr>
        <p:txBody>
          <a:bodyPr wrap="square" rtlCol="0">
            <a:spAutoFit/>
          </a:bodyPr>
          <a:lstStyle/>
          <a:p>
            <a:pPr algn="ctr">
              <a:defRPr/>
            </a:pPr>
            <a:r>
              <a:rPr lang="de-DE" sz="3600">
                <a:solidFill>
                  <a:schemeClr val="tx1">
                    <a:lumMod val="95000"/>
                    <a:lumOff val="5000"/>
                  </a:schemeClr>
                </a:solidFill>
                <a:cs typeface="Arial"/>
              </a:rPr>
              <a:t>Skript</a:t>
            </a:r>
            <a:endParaRPr/>
          </a:p>
        </p:txBody>
      </p:sp>
      <p:pic>
        <p:nvPicPr>
          <p:cNvPr id="15" name="Grafik 14"/>
          <p:cNvPicPr>
            <a:picLocks noChangeAspect="1"/>
          </p:cNvPicPr>
          <p:nvPr/>
        </p:nvPicPr>
        <p:blipFill>
          <a:blip r:embed="rId3"/>
          <a:stretch/>
        </p:blipFill>
        <p:spPr bwMode="auto">
          <a:xfrm>
            <a:off x="6350333" y="327287"/>
            <a:ext cx="907780" cy="713984"/>
          </a:xfrm>
          <a:prstGeom prst="rect">
            <a:avLst/>
          </a:prstGeom>
        </p:spPr>
      </p:pic>
      <p:sp>
        <p:nvSpPr>
          <p:cNvPr id="16" name="Textfeld 15"/>
          <p:cNvSpPr txBox="1"/>
          <p:nvPr/>
        </p:nvSpPr>
        <p:spPr bwMode="auto">
          <a:xfrm>
            <a:off x="418364" y="1526905"/>
            <a:ext cx="9069268" cy="369332"/>
          </a:xfrm>
          <a:prstGeom prst="rect">
            <a:avLst/>
          </a:prstGeom>
          <a:noFill/>
        </p:spPr>
        <p:txBody>
          <a:bodyPr wrap="square" rtlCol="0">
            <a:spAutoFit/>
          </a:bodyPr>
          <a:lstStyle/>
          <a:p>
            <a:pPr>
              <a:defRPr/>
            </a:pPr>
            <a:r>
              <a:rPr lang="de-DE" u="sng"/>
              <a:t>Hier findest du einen Ausschnitt aus einem Skript zur Veranschaulichung:</a:t>
            </a:r>
            <a:endParaRPr/>
          </a:p>
        </p:txBody>
      </p:sp>
      <p:grpSp>
        <p:nvGrpSpPr>
          <p:cNvPr id="17" name="Gruppieren 16"/>
          <p:cNvGrpSpPr/>
          <p:nvPr/>
        </p:nvGrpSpPr>
        <p:grpSpPr bwMode="auto">
          <a:xfrm>
            <a:off x="7280715" y="6038034"/>
            <a:ext cx="2625285" cy="612000"/>
            <a:chOff x="5579263" y="6198379"/>
            <a:chExt cx="2625285" cy="612000"/>
          </a:xfrm>
        </p:grpSpPr>
        <p:pic>
          <p:nvPicPr>
            <p:cNvPr id="18" name="Grafik 17"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19" name="Textfeld 18">
              <a:hlinkClick r:id="rId4" action="ppaction://hlinksldjump"/>
            </p:cNvPr>
            <p:cNvSpPr txBox="1"/>
            <p:nvPr/>
          </p:nvSpPr>
          <p:spPr bwMode="auto">
            <a:xfrm>
              <a:off x="6191263" y="6259712"/>
              <a:ext cx="2013285" cy="369332"/>
            </a:xfrm>
            <a:prstGeom prst="rect">
              <a:avLst/>
            </a:prstGeom>
            <a:noFill/>
          </p:spPr>
          <p:txBody>
            <a:bodyPr wrap="square" rtlCol="0">
              <a:spAutoFit/>
            </a:bodyPr>
            <a:lstStyle/>
            <a:p>
              <a:pPr>
                <a:defRPr/>
              </a:pPr>
              <a:r>
                <a:rPr lang="de-DE"/>
                <a:t>Hier geht‘s zurück!</a:t>
              </a:r>
              <a:endParaRPr/>
            </a:p>
          </p:txBody>
        </p:sp>
      </p:grpSp>
      <p:grpSp>
        <p:nvGrpSpPr>
          <p:cNvPr id="13" name="Gruppieren 12"/>
          <p:cNvGrpSpPr/>
          <p:nvPr/>
        </p:nvGrpSpPr>
        <p:grpSpPr bwMode="auto">
          <a:xfrm>
            <a:off x="605983" y="2111192"/>
            <a:ext cx="2691130" cy="3151790"/>
            <a:chOff x="591841" y="1672223"/>
            <a:chExt cx="2691130" cy="3151790"/>
          </a:xfrm>
        </p:grpSpPr>
        <p:sp>
          <p:nvSpPr>
            <p:cNvPr id="2" name="Textfeld 1"/>
            <p:cNvSpPr txBox="1"/>
            <p:nvPr/>
          </p:nvSpPr>
          <p:spPr bwMode="auto">
            <a:xfrm>
              <a:off x="591841" y="3908121"/>
              <a:ext cx="2589770" cy="915891"/>
            </a:xfrm>
            <a:prstGeom prst="rect">
              <a:avLst/>
            </a:prstGeom>
            <a:noFill/>
          </p:spPr>
          <p:txBody>
            <a:bodyPr wrap="square" rtlCol="0">
              <a:spAutoFit/>
            </a:bodyPr>
            <a:lstStyle/>
            <a:p>
              <a:pPr>
                <a:defRPr/>
              </a:pPr>
              <a:r>
                <a:rPr lang="de-DE" sz="1600"/>
                <a:t>„Für den Versuch werden benötigt:				  </a:t>
              </a:r>
              <a:endParaRPr/>
            </a:p>
            <a:p>
              <a:pPr>
                <a:lnSpc>
                  <a:spcPct val="150000"/>
                </a:lnSpc>
                <a:defRPr/>
              </a:pPr>
              <a:r>
                <a:rPr lang="de-DE" sz="1600"/>
                <a:t>Zwei Luftballons,…“	</a:t>
              </a:r>
              <a:endParaRPr/>
            </a:p>
          </p:txBody>
        </p:sp>
        <p:sp>
          <p:nvSpPr>
            <p:cNvPr id="20" name="Rechteck 19"/>
            <p:cNvSpPr/>
            <p:nvPr/>
          </p:nvSpPr>
          <p:spPr bwMode="auto">
            <a:xfrm>
              <a:off x="669001" y="2098856"/>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p:nvPr/>
          </p:nvSpPr>
          <p:spPr bwMode="auto">
            <a:xfrm>
              <a:off x="591841" y="1672223"/>
              <a:ext cx="2691130" cy="338554"/>
            </a:xfrm>
            <a:prstGeom prst="rect">
              <a:avLst/>
            </a:prstGeom>
            <a:noFill/>
          </p:spPr>
          <p:txBody>
            <a:bodyPr wrap="square" rtlCol="0">
              <a:spAutoFit/>
            </a:bodyPr>
            <a:lstStyle/>
            <a:p>
              <a:pPr>
                <a:defRPr/>
              </a:pPr>
              <a:r>
                <a:rPr lang="de-DE" sz="1600" b="1"/>
                <a:t>1) </a:t>
              </a:r>
              <a:r>
                <a:rPr lang="de-DE" sz="1600"/>
                <a:t>Geplante Dauer:</a:t>
              </a:r>
              <a:r>
                <a:rPr lang="de-DE" sz="1600" u="sng"/>
                <a:t> 	5 Sek.</a:t>
              </a:r>
              <a:endParaRPr lang="de-DE" sz="1600"/>
            </a:p>
          </p:txBody>
        </p:sp>
        <p:cxnSp>
          <p:nvCxnSpPr>
            <p:cNvPr id="45" name="Gerader Verbinder 44"/>
            <p:cNvCxnSpPr>
              <a:cxnSpLocks/>
            </p:cNvCxnSpPr>
            <p:nvPr/>
          </p:nvCxnSpPr>
          <p:spPr bwMode="auto">
            <a:xfrm>
              <a:off x="627662" y="4196365"/>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cxnSpLocks/>
            </p:cNvCxnSpPr>
            <p:nvPr/>
          </p:nvCxnSpPr>
          <p:spPr bwMode="auto">
            <a:xfrm>
              <a:off x="627662" y="4472622"/>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cxnSpLocks/>
            </p:cNvCxnSpPr>
            <p:nvPr/>
          </p:nvCxnSpPr>
          <p:spPr bwMode="auto">
            <a:xfrm>
              <a:off x="627662" y="4796470"/>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p:nvPicPr>
          <p:blipFill>
            <a:blip r:embed="rId6"/>
            <a:stretch/>
          </p:blipFill>
          <p:spPr bwMode="auto">
            <a:xfrm>
              <a:off x="671734" y="2343216"/>
              <a:ext cx="2382325" cy="1339404"/>
            </a:xfrm>
            <a:prstGeom prst="rect">
              <a:avLst/>
            </a:prstGeom>
          </p:spPr>
        </p:pic>
      </p:grpSp>
      <p:grpSp>
        <p:nvGrpSpPr>
          <p:cNvPr id="14" name="Gruppieren 13"/>
          <p:cNvGrpSpPr/>
          <p:nvPr/>
        </p:nvGrpSpPr>
        <p:grpSpPr bwMode="auto">
          <a:xfrm>
            <a:off x="3451902" y="2110577"/>
            <a:ext cx="2691130" cy="2547583"/>
            <a:chOff x="3453133" y="1672223"/>
            <a:chExt cx="2691130" cy="2547583"/>
          </a:xfrm>
        </p:grpSpPr>
        <p:sp>
          <p:nvSpPr>
            <p:cNvPr id="22" name="Rechteck 21"/>
            <p:cNvSpPr/>
            <p:nvPr/>
          </p:nvSpPr>
          <p:spPr bwMode="auto">
            <a:xfrm>
              <a:off x="3530293" y="2098856"/>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Textfeld 22"/>
            <p:cNvSpPr txBox="1"/>
            <p:nvPr/>
          </p:nvSpPr>
          <p:spPr bwMode="auto">
            <a:xfrm>
              <a:off x="3453133" y="1672223"/>
              <a:ext cx="2691130" cy="338554"/>
            </a:xfrm>
            <a:prstGeom prst="rect">
              <a:avLst/>
            </a:prstGeom>
            <a:noFill/>
          </p:spPr>
          <p:txBody>
            <a:bodyPr wrap="square" rtlCol="0">
              <a:spAutoFit/>
            </a:bodyPr>
            <a:lstStyle/>
            <a:p>
              <a:pPr>
                <a:defRPr/>
              </a:pPr>
              <a:r>
                <a:rPr lang="de-DE" sz="1600" b="1"/>
                <a:t>2)</a:t>
              </a:r>
              <a:r>
                <a:rPr lang="de-DE" sz="1600"/>
                <a:t> Geplante Dauer:</a:t>
              </a:r>
              <a:r>
                <a:rPr lang="de-DE" sz="1600" u="sng"/>
                <a:t> 	5 Sek.</a:t>
              </a:r>
              <a:endParaRPr lang="de-DE" sz="1600"/>
            </a:p>
          </p:txBody>
        </p:sp>
        <p:sp>
          <p:nvSpPr>
            <p:cNvPr id="50" name="Textfeld 49"/>
            <p:cNvSpPr txBox="1"/>
            <p:nvPr/>
          </p:nvSpPr>
          <p:spPr bwMode="auto">
            <a:xfrm>
              <a:off x="3463612" y="3881252"/>
              <a:ext cx="2589770" cy="338554"/>
            </a:xfrm>
            <a:prstGeom prst="rect">
              <a:avLst/>
            </a:prstGeom>
            <a:noFill/>
          </p:spPr>
          <p:txBody>
            <a:bodyPr wrap="square" rtlCol="0">
              <a:spAutoFit/>
            </a:bodyPr>
            <a:lstStyle/>
            <a:p>
              <a:pPr>
                <a:defRPr/>
              </a:pPr>
              <a:r>
                <a:rPr lang="de-DE" sz="1600"/>
                <a:t>„zwei Brausetabletten,…“</a:t>
              </a:r>
              <a:endParaRPr/>
            </a:p>
          </p:txBody>
        </p:sp>
        <p:pic>
          <p:nvPicPr>
            <p:cNvPr id="6" name="Grafik 5"/>
            <p:cNvPicPr>
              <a:picLocks noChangeAspect="1"/>
            </p:cNvPicPr>
            <p:nvPr/>
          </p:nvPicPr>
          <p:blipFill>
            <a:blip r:embed="rId7"/>
            <a:stretch/>
          </p:blipFill>
          <p:spPr bwMode="auto">
            <a:xfrm>
              <a:off x="3570822" y="2298370"/>
              <a:ext cx="2304000" cy="1295367"/>
            </a:xfrm>
            <a:prstGeom prst="rect">
              <a:avLst/>
            </a:prstGeom>
          </p:spPr>
        </p:pic>
        <p:cxnSp>
          <p:nvCxnSpPr>
            <p:cNvPr id="51" name="Gerader Verbinder 50"/>
            <p:cNvCxnSpPr>
              <a:cxnSpLocks/>
            </p:cNvCxnSpPr>
            <p:nvPr/>
          </p:nvCxnSpPr>
          <p:spPr bwMode="auto">
            <a:xfrm>
              <a:off x="3489762" y="4196987"/>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ieren 6"/>
          <p:cNvGrpSpPr/>
          <p:nvPr/>
        </p:nvGrpSpPr>
        <p:grpSpPr bwMode="auto">
          <a:xfrm>
            <a:off x="6972289" y="2058743"/>
            <a:ext cx="2703026" cy="3782817"/>
            <a:chOff x="6804223" y="2346800"/>
            <a:chExt cx="2703026" cy="3782817"/>
          </a:xfrm>
        </p:grpSpPr>
        <p:sp>
          <p:nvSpPr>
            <p:cNvPr id="55" name="Textfeld 54"/>
            <p:cNvSpPr txBox="1"/>
            <p:nvPr/>
          </p:nvSpPr>
          <p:spPr bwMode="auto">
            <a:xfrm>
              <a:off x="6804223" y="4559958"/>
              <a:ext cx="2589770" cy="1569660"/>
            </a:xfrm>
            <a:prstGeom prst="rect">
              <a:avLst/>
            </a:prstGeom>
            <a:noFill/>
          </p:spPr>
          <p:txBody>
            <a:bodyPr wrap="square" rtlCol="0">
              <a:spAutoFit/>
            </a:bodyPr>
            <a:lstStyle/>
            <a:p>
              <a:pPr>
                <a:defRPr/>
              </a:pPr>
              <a:r>
                <a:rPr lang="de-DE" sz="1600"/>
                <a:t>„Das entstandene Gas löst sich nur zu Teilen in dem Wasser auf, sodass das überschüssige Gas in den Luftballon aufsteigt und dieser sich vergrößert.“</a:t>
              </a:r>
              <a:endParaRPr/>
            </a:p>
          </p:txBody>
        </p:sp>
        <p:sp>
          <p:nvSpPr>
            <p:cNvPr id="24" name="Rechteck 23"/>
            <p:cNvSpPr/>
            <p:nvPr/>
          </p:nvSpPr>
          <p:spPr bwMode="auto">
            <a:xfrm>
              <a:off x="6893279" y="2773433"/>
              <a:ext cx="2385059" cy="1699189"/>
            </a:xfrm>
            <a:custGeom>
              <a:avLst/>
              <a:gdLst>
                <a:gd name="connsiteX0" fmla="*/ 0 w 2385059"/>
                <a:gd name="connsiteY0" fmla="*/ 0 h 1699189"/>
                <a:gd name="connsiteX1" fmla="*/ 572414 w 2385059"/>
                <a:gd name="connsiteY1" fmla="*/ 0 h 1699189"/>
                <a:gd name="connsiteX2" fmla="*/ 1097127 w 2385059"/>
                <a:gd name="connsiteY2" fmla="*/ 0 h 1699189"/>
                <a:gd name="connsiteX3" fmla="*/ 1741093 w 2385059"/>
                <a:gd name="connsiteY3" fmla="*/ 0 h 1699189"/>
                <a:gd name="connsiteX4" fmla="*/ 2385059 w 2385059"/>
                <a:gd name="connsiteY4" fmla="*/ 0 h 1699189"/>
                <a:gd name="connsiteX5" fmla="*/ 2385059 w 2385059"/>
                <a:gd name="connsiteY5" fmla="*/ 549404 h 1699189"/>
                <a:gd name="connsiteX6" fmla="*/ 2385059 w 2385059"/>
                <a:gd name="connsiteY6" fmla="*/ 1081817 h 1699189"/>
                <a:gd name="connsiteX7" fmla="*/ 2385059 w 2385059"/>
                <a:gd name="connsiteY7" fmla="*/ 1699189 h 1699189"/>
                <a:gd name="connsiteX8" fmla="*/ 1788794 w 2385059"/>
                <a:gd name="connsiteY8" fmla="*/ 1699189 h 1699189"/>
                <a:gd name="connsiteX9" fmla="*/ 1264081 w 2385059"/>
                <a:gd name="connsiteY9" fmla="*/ 1699189 h 1699189"/>
                <a:gd name="connsiteX10" fmla="*/ 667817 w 2385059"/>
                <a:gd name="connsiteY10" fmla="*/ 1699189 h 1699189"/>
                <a:gd name="connsiteX11" fmla="*/ 0 w 2385059"/>
                <a:gd name="connsiteY11" fmla="*/ 1699189 h 1699189"/>
                <a:gd name="connsiteX12" fmla="*/ 0 w 2385059"/>
                <a:gd name="connsiteY12" fmla="*/ 1149785 h 1699189"/>
                <a:gd name="connsiteX13" fmla="*/ 0 w 2385059"/>
                <a:gd name="connsiteY13" fmla="*/ 600380 h 1699189"/>
                <a:gd name="connsiteX14" fmla="*/ 0 w 2385059"/>
                <a:gd name="connsiteY14" fmla="*/ 0 h 1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059" h="1699189" fill="norm" stroke="1" extrusionOk="0">
                  <a:moveTo>
                    <a:pt x="0" y="0"/>
                  </a:moveTo>
                  <a:cubicBezTo>
                    <a:pt x="279550" y="8997"/>
                    <a:pt x="293934" y="25302"/>
                    <a:pt x="572414" y="0"/>
                  </a:cubicBezTo>
                  <a:cubicBezTo>
                    <a:pt x="850894" y="-25302"/>
                    <a:pt x="981152" y="20805"/>
                    <a:pt x="1097127" y="0"/>
                  </a:cubicBezTo>
                  <a:cubicBezTo>
                    <a:pt x="1213102" y="-20805"/>
                    <a:pt x="1483802" y="3867"/>
                    <a:pt x="1741093" y="0"/>
                  </a:cubicBezTo>
                  <a:cubicBezTo>
                    <a:pt x="1998384" y="-3867"/>
                    <a:pt x="2145242" y="32176"/>
                    <a:pt x="2385059" y="0"/>
                  </a:cubicBezTo>
                  <a:cubicBezTo>
                    <a:pt x="2410551" y="249050"/>
                    <a:pt x="2390826" y="333072"/>
                    <a:pt x="2385059" y="549404"/>
                  </a:cubicBezTo>
                  <a:cubicBezTo>
                    <a:pt x="2379292" y="765736"/>
                    <a:pt x="2368882" y="881213"/>
                    <a:pt x="2385059" y="1081817"/>
                  </a:cubicBezTo>
                  <a:cubicBezTo>
                    <a:pt x="2401236" y="1282421"/>
                    <a:pt x="2395211" y="1442637"/>
                    <a:pt x="2385059" y="1699189"/>
                  </a:cubicBezTo>
                  <a:cubicBezTo>
                    <a:pt x="2224658" y="1722927"/>
                    <a:pt x="1976775" y="1714938"/>
                    <a:pt x="1788794" y="1699189"/>
                  </a:cubicBezTo>
                  <a:cubicBezTo>
                    <a:pt x="1600814" y="1683440"/>
                    <a:pt x="1467319" y="1697741"/>
                    <a:pt x="1264081" y="1699189"/>
                  </a:cubicBezTo>
                  <a:cubicBezTo>
                    <a:pt x="1060843" y="1700637"/>
                    <a:pt x="896540" y="1690517"/>
                    <a:pt x="667817" y="1699189"/>
                  </a:cubicBezTo>
                  <a:cubicBezTo>
                    <a:pt x="439094" y="1707861"/>
                    <a:pt x="226534" y="1685720"/>
                    <a:pt x="0" y="1699189"/>
                  </a:cubicBezTo>
                  <a:cubicBezTo>
                    <a:pt x="15032" y="1494945"/>
                    <a:pt x="-8609" y="1311348"/>
                    <a:pt x="0" y="1149785"/>
                  </a:cubicBezTo>
                  <a:cubicBezTo>
                    <a:pt x="8609" y="988222"/>
                    <a:pt x="27122" y="771139"/>
                    <a:pt x="0" y="600380"/>
                  </a:cubicBezTo>
                  <a:cubicBezTo>
                    <a:pt x="-27122" y="429622"/>
                    <a:pt x="-20420" y="265298"/>
                    <a:pt x="0"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Textfeld 24"/>
            <p:cNvSpPr txBox="1"/>
            <p:nvPr/>
          </p:nvSpPr>
          <p:spPr bwMode="auto">
            <a:xfrm>
              <a:off x="6816119" y="2346800"/>
              <a:ext cx="2691130" cy="338554"/>
            </a:xfrm>
            <a:prstGeom prst="rect">
              <a:avLst/>
            </a:prstGeom>
            <a:noFill/>
          </p:spPr>
          <p:txBody>
            <a:bodyPr wrap="square" rtlCol="0">
              <a:spAutoFit/>
            </a:bodyPr>
            <a:lstStyle/>
            <a:p>
              <a:pPr>
                <a:defRPr/>
              </a:pPr>
              <a:r>
                <a:rPr lang="de-DE" sz="1600" b="1"/>
                <a:t>6)</a:t>
              </a:r>
              <a:r>
                <a:rPr lang="de-DE" sz="1600"/>
                <a:t> Geplante Dauer:</a:t>
              </a:r>
              <a:r>
                <a:rPr lang="de-DE" sz="1600" u="sng"/>
                <a:t> 	30 Sek.</a:t>
              </a:r>
              <a:endParaRPr lang="de-DE" sz="1600"/>
            </a:p>
          </p:txBody>
        </p:sp>
        <p:cxnSp>
          <p:nvCxnSpPr>
            <p:cNvPr id="52" name="Gerader Verbinder 51"/>
            <p:cNvCxnSpPr>
              <a:cxnSpLocks/>
            </p:cNvCxnSpPr>
            <p:nvPr/>
          </p:nvCxnSpPr>
          <p:spPr bwMode="auto">
            <a:xfrm>
              <a:off x="6893279" y="487485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p:cNvCxnSpPr>
            <p:nvPr/>
          </p:nvCxnSpPr>
          <p:spPr bwMode="auto">
            <a:xfrm>
              <a:off x="6893279" y="5113537"/>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cxnSpLocks/>
            </p:cNvCxnSpPr>
            <p:nvPr/>
          </p:nvCxnSpPr>
          <p:spPr bwMode="auto">
            <a:xfrm>
              <a:off x="6893279" y="5349703"/>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cxnSpLocks/>
            </p:cNvCxnSpPr>
            <p:nvPr/>
          </p:nvCxnSpPr>
          <p:spPr bwMode="auto">
            <a:xfrm>
              <a:off x="6893278" y="5590929"/>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a:cxnSpLocks/>
            </p:cNvCxnSpPr>
            <p:nvPr/>
          </p:nvCxnSpPr>
          <p:spPr bwMode="auto">
            <a:xfrm>
              <a:off x="6893278" y="5829608"/>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a:cxnSpLocks/>
            </p:cNvCxnSpPr>
            <p:nvPr/>
          </p:nvCxnSpPr>
          <p:spPr bwMode="auto">
            <a:xfrm>
              <a:off x="6893278" y="6065774"/>
              <a:ext cx="238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feld 7"/>
          <p:cNvSpPr txBox="1"/>
          <p:nvPr/>
        </p:nvSpPr>
        <p:spPr bwMode="auto">
          <a:xfrm>
            <a:off x="6143032" y="2742928"/>
            <a:ext cx="748251" cy="923330"/>
          </a:xfrm>
          <a:prstGeom prst="rect">
            <a:avLst/>
          </a:prstGeom>
          <a:noFill/>
        </p:spPr>
        <p:txBody>
          <a:bodyPr wrap="square" rtlCol="0">
            <a:spAutoFit/>
          </a:bodyPr>
          <a:lstStyle/>
          <a:p>
            <a:pPr>
              <a:defRPr/>
            </a:pPr>
            <a:r>
              <a:rPr lang="de-DE" sz="5400" b="1"/>
              <a:t>…</a:t>
            </a:r>
            <a:endParaRPr/>
          </a:p>
        </p:txBody>
      </p:sp>
      <p:pic>
        <p:nvPicPr>
          <p:cNvPr id="10" name="Grafik 9"/>
          <p:cNvPicPr>
            <a:picLocks noChangeAspect="1"/>
          </p:cNvPicPr>
          <p:nvPr/>
        </p:nvPicPr>
        <p:blipFill>
          <a:blip r:embed="rId8"/>
          <a:stretch/>
        </p:blipFill>
        <p:spPr bwMode="auto">
          <a:xfrm>
            <a:off x="7114136" y="2728588"/>
            <a:ext cx="2304000" cy="1295368"/>
          </a:xfrm>
          <a:prstGeom prst="rect">
            <a:avLst/>
          </a:prstGeom>
        </p:spPr>
      </p:pic>
      <p:sp>
        <p:nvSpPr>
          <p:cNvPr id="41" name="Textfeld 40"/>
          <p:cNvSpPr txBox="1"/>
          <p:nvPr/>
        </p:nvSpPr>
        <p:spPr bwMode="auto">
          <a:xfrm>
            <a:off x="9462384" y="6591582"/>
            <a:ext cx="495202" cy="369332"/>
          </a:xfrm>
          <a:prstGeom prst="rect">
            <a:avLst/>
          </a:prstGeom>
          <a:noFill/>
        </p:spPr>
        <p:txBody>
          <a:bodyPr wrap="square" rtlCol="0">
            <a:spAutoFit/>
          </a:bodyPr>
          <a:lstStyle/>
          <a:p>
            <a:pPr algn="r">
              <a:defRPr/>
            </a:pPr>
            <a:r>
              <a:rPr lang="de-DE" b="1"/>
              <a:t>XI</a:t>
            </a:r>
            <a:endParaRPr/>
          </a:p>
        </p:txBody>
      </p:sp>
      <p:pic>
        <p:nvPicPr>
          <p:cNvPr id="42" name="Grafik 41"/>
          <p:cNvPicPr>
            <a:picLocks noChangeAspect="1"/>
          </p:cNvPicPr>
          <p:nvPr/>
        </p:nvPicPr>
        <p:blipFill>
          <a:blip r:embed="rId9"/>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pic>
        <p:nvPicPr>
          <p:cNvPr id="11" name="Grafik 10" descr="Fragen Silhouette"/>
          <p:cNvPicPr>
            <a:picLocks noChangeAspect="1"/>
          </p:cNvPicPr>
          <p:nvPr/>
        </p:nvPicPr>
        <p:blipFill>
          <a:blip r:embed="rId2"/>
          <a:stretch/>
        </p:blipFill>
        <p:spPr bwMode="auto">
          <a:xfrm>
            <a:off x="512525" y="227079"/>
            <a:ext cx="914400" cy="914400"/>
          </a:xfrm>
          <a:prstGeom prst="rect">
            <a:avLst/>
          </a:prstGeom>
        </p:spPr>
      </p:pic>
      <p:sp>
        <p:nvSpPr>
          <p:cNvPr id="12" name="Textfeld 11"/>
          <p:cNvSpPr txBox="1"/>
          <p:nvPr/>
        </p:nvSpPr>
        <p:spPr bwMode="auto">
          <a:xfrm>
            <a:off x="7202467"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Aufgabe 2</a:t>
            </a:r>
            <a:endParaRPr/>
          </a:p>
        </p:txBody>
      </p:sp>
      <p:pic>
        <p:nvPicPr>
          <p:cNvPr id="15" name="Grafik 14"/>
          <p:cNvPicPr>
            <a:picLocks noChangeAspect="1"/>
          </p:cNvPicPr>
          <p:nvPr/>
        </p:nvPicPr>
        <p:blipFill>
          <a:blip r:embed="rId3"/>
          <a:stretch/>
        </p:blipFill>
        <p:spPr bwMode="auto">
          <a:xfrm>
            <a:off x="6350333" y="327287"/>
            <a:ext cx="907780" cy="713984"/>
          </a:xfrm>
          <a:prstGeom prst="rect">
            <a:avLst/>
          </a:prstGeom>
        </p:spPr>
      </p:pic>
      <p:sp>
        <p:nvSpPr>
          <p:cNvPr id="16" name="Textfeld 15"/>
          <p:cNvSpPr txBox="1"/>
          <p:nvPr/>
        </p:nvSpPr>
        <p:spPr bwMode="auto">
          <a:xfrm>
            <a:off x="418366" y="1665130"/>
            <a:ext cx="9069268" cy="923330"/>
          </a:xfrm>
          <a:prstGeom prst="rect">
            <a:avLst/>
          </a:prstGeom>
          <a:noFill/>
        </p:spPr>
        <p:txBody>
          <a:bodyPr wrap="square" rtlCol="0">
            <a:spAutoFit/>
          </a:bodyPr>
          <a:lstStyle/>
          <a:p>
            <a:pPr>
              <a:defRPr/>
            </a:pPr>
            <a:r>
              <a:rPr lang="de-DE"/>
              <a:t>Schaut euch nochmal den Lückentext an oder das Quiz, wenn ihr euch bei den Fachbegriffen unsicher seid.</a:t>
            </a:r>
            <a:endParaRPr/>
          </a:p>
          <a:p>
            <a:pPr>
              <a:defRPr/>
            </a:pPr>
            <a:endParaRPr lang="de-DE"/>
          </a:p>
        </p:txBody>
      </p:sp>
      <p:grpSp>
        <p:nvGrpSpPr>
          <p:cNvPr id="17" name="Gruppieren 16"/>
          <p:cNvGrpSpPr/>
          <p:nvPr/>
        </p:nvGrpSpPr>
        <p:grpSpPr bwMode="auto">
          <a:xfrm>
            <a:off x="7280715" y="5988419"/>
            <a:ext cx="2625285" cy="661614"/>
            <a:chOff x="5579263" y="6148764"/>
            <a:chExt cx="2625285" cy="661614"/>
          </a:xfrm>
        </p:grpSpPr>
        <p:pic>
          <p:nvPicPr>
            <p:cNvPr id="18" name="Grafik 17" descr="Pfeil mit einer Linie: Leichte Kurve mit einfarbiger Füllung">
              <a:hlinkClick r:id="rId4" action="ppaction://hlinksldjump"/>
            </p:cNvPr>
            <p:cNvPicPr>
              <a:picLocks noChangeAspect="1"/>
            </p:cNvPicPr>
            <p:nvPr/>
          </p:nvPicPr>
          <p:blipFill>
            <a:blip r:embed="rId5"/>
            <a:stretch/>
          </p:blipFill>
          <p:spPr bwMode="auto">
            <a:xfrm flipH="1">
              <a:off x="5579263" y="6198379"/>
              <a:ext cx="612000" cy="612000"/>
            </a:xfrm>
            <a:prstGeom prst="rect">
              <a:avLst/>
            </a:prstGeom>
          </p:spPr>
        </p:pic>
        <p:sp>
          <p:nvSpPr>
            <p:cNvPr id="19" name="Textfeld 18">
              <a:hlinkClick r:id="rId4" action="ppaction://hlinksldjump"/>
            </p:cNvPr>
            <p:cNvSpPr txBox="1"/>
            <p:nvPr/>
          </p:nvSpPr>
          <p:spPr bwMode="auto">
            <a:xfrm>
              <a:off x="6191263" y="6148764"/>
              <a:ext cx="2013285" cy="646331"/>
            </a:xfrm>
            <a:prstGeom prst="rect">
              <a:avLst/>
            </a:prstGeom>
            <a:noFill/>
          </p:spPr>
          <p:txBody>
            <a:bodyPr wrap="square" rtlCol="0">
              <a:spAutoFit/>
            </a:bodyPr>
            <a:lstStyle/>
            <a:p>
              <a:pPr>
                <a:defRPr/>
              </a:pPr>
              <a:r>
                <a:rPr lang="de-DE"/>
                <a:t>Hier geht‘s zurück zur Aufgabe!</a:t>
              </a:r>
              <a:endParaRPr/>
            </a:p>
          </p:txBody>
        </p:sp>
      </p:grpSp>
      <p:sp>
        <p:nvSpPr>
          <p:cNvPr id="21" name="Textfeld 20">
            <a:hlinkClick r:id="rId6" action="ppaction://hlinksldjump"/>
          </p:cNvPr>
          <p:cNvSpPr txBox="1"/>
          <p:nvPr/>
        </p:nvSpPr>
        <p:spPr bwMode="auto">
          <a:xfrm>
            <a:off x="1050774" y="4384864"/>
            <a:ext cx="2988715" cy="369332"/>
          </a:xfrm>
          <a:prstGeom prst="rect">
            <a:avLst/>
          </a:prstGeom>
          <a:noFill/>
        </p:spPr>
        <p:txBody>
          <a:bodyPr wrap="square" rtlCol="0">
            <a:spAutoFit/>
          </a:bodyPr>
          <a:lstStyle/>
          <a:p>
            <a:pPr>
              <a:defRPr/>
            </a:pPr>
            <a:r>
              <a:rPr lang="de-DE"/>
              <a:t>Hier geht‘s zurück zum Quiz.</a:t>
            </a:r>
            <a:endParaRPr/>
          </a:p>
        </p:txBody>
      </p:sp>
      <p:pic>
        <p:nvPicPr>
          <p:cNvPr id="22" name="Grafik 21" descr="Pfeil mit einer Linie: Leichte Kurve mit einfarbiger Füllung">
            <a:hlinkClick r:id="rId6" action="ppaction://hlinksldjump"/>
          </p:cNvPr>
          <p:cNvPicPr>
            <a:picLocks noChangeAspect="1"/>
          </p:cNvPicPr>
          <p:nvPr/>
        </p:nvPicPr>
        <p:blipFill>
          <a:blip r:embed="rId5"/>
          <a:stretch/>
        </p:blipFill>
        <p:spPr bwMode="auto">
          <a:xfrm flipH="1">
            <a:off x="438774" y="4263530"/>
            <a:ext cx="612000" cy="612000"/>
          </a:xfrm>
          <a:prstGeom prst="rect">
            <a:avLst/>
          </a:prstGeom>
        </p:spPr>
      </p:pic>
      <p:grpSp>
        <p:nvGrpSpPr>
          <p:cNvPr id="2" name="Gruppieren 1"/>
          <p:cNvGrpSpPr/>
          <p:nvPr/>
        </p:nvGrpSpPr>
        <p:grpSpPr bwMode="auto">
          <a:xfrm>
            <a:off x="3638657" y="3079178"/>
            <a:ext cx="4435624" cy="612000"/>
            <a:chOff x="3638657" y="3079178"/>
            <a:chExt cx="4435624" cy="612000"/>
          </a:xfrm>
        </p:grpSpPr>
        <p:sp>
          <p:nvSpPr>
            <p:cNvPr id="20" name="Textfeld 19">
              <a:hlinkClick r:id="rId7" action="ppaction://hlinksldjump"/>
            </p:cNvPr>
            <p:cNvSpPr txBox="1"/>
            <p:nvPr/>
          </p:nvSpPr>
          <p:spPr bwMode="auto">
            <a:xfrm>
              <a:off x="4283902" y="3148630"/>
              <a:ext cx="3790379" cy="369332"/>
            </a:xfrm>
            <a:prstGeom prst="rect">
              <a:avLst/>
            </a:prstGeom>
            <a:noFill/>
          </p:spPr>
          <p:txBody>
            <a:bodyPr wrap="square" rtlCol="0">
              <a:spAutoFit/>
            </a:bodyPr>
            <a:lstStyle/>
            <a:p>
              <a:pPr>
                <a:defRPr/>
              </a:pPr>
              <a:r>
                <a:rPr lang="de-DE"/>
                <a:t>Hier geht‘s zurück zum Lückentext.</a:t>
              </a:r>
              <a:endParaRPr/>
            </a:p>
          </p:txBody>
        </p:sp>
        <p:pic>
          <p:nvPicPr>
            <p:cNvPr id="23" name="Grafik 22" descr="Pfeil mit einer Linie: Leichte Kurve mit einfarbiger Füllung">
              <a:hlinkClick r:id="rId7" action="ppaction://hlinksldjump"/>
            </p:cNvPr>
            <p:cNvPicPr>
              <a:picLocks noChangeAspect="1"/>
            </p:cNvPicPr>
            <p:nvPr/>
          </p:nvPicPr>
          <p:blipFill>
            <a:blip r:embed="rId5"/>
            <a:stretch/>
          </p:blipFill>
          <p:spPr bwMode="auto">
            <a:xfrm flipH="1">
              <a:off x="3638657" y="3079178"/>
              <a:ext cx="612000" cy="612000"/>
            </a:xfrm>
            <a:prstGeom prst="rect">
              <a:avLst/>
            </a:prstGeom>
          </p:spPr>
        </p:pic>
      </p:grpSp>
      <p:sp>
        <p:nvSpPr>
          <p:cNvPr id="24" name="Textfeld 23"/>
          <p:cNvSpPr txBox="1"/>
          <p:nvPr/>
        </p:nvSpPr>
        <p:spPr bwMode="auto">
          <a:xfrm>
            <a:off x="9462384" y="6591582"/>
            <a:ext cx="495202" cy="369332"/>
          </a:xfrm>
          <a:prstGeom prst="rect">
            <a:avLst/>
          </a:prstGeom>
          <a:noFill/>
        </p:spPr>
        <p:txBody>
          <a:bodyPr wrap="square" rtlCol="0">
            <a:spAutoFit/>
          </a:bodyPr>
          <a:lstStyle/>
          <a:p>
            <a:pPr algn="r">
              <a:defRPr/>
            </a:pPr>
            <a:r>
              <a:rPr lang="de-DE" b="1"/>
              <a:t>XII</a:t>
            </a:r>
            <a:endParaRPr/>
          </a:p>
        </p:txBody>
      </p:sp>
      <p:pic>
        <p:nvPicPr>
          <p:cNvPr id="25" name="Grafik 24"/>
          <p:cNvPicPr>
            <a:picLocks noChangeAspect="1"/>
          </p:cNvPicPr>
          <p:nvPr/>
        </p:nvPicPr>
        <p:blipFill>
          <a:blip r:embed="rId8"/>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0" name="Textfeld 29">
            <a:hlinkClick r:id="rId2" action="ppaction://hlinksldjump"/>
          </p:cNvPr>
          <p:cNvSpPr txBox="1"/>
          <p:nvPr/>
        </p:nvSpPr>
        <p:spPr bwMode="auto">
          <a:xfrm>
            <a:off x="1150303" y="4816709"/>
            <a:ext cx="8619995" cy="1400383"/>
          </a:xfrm>
          <a:prstGeom prst="rect">
            <a:avLst/>
          </a:prstGeom>
          <a:noFill/>
        </p:spPr>
        <p:txBody>
          <a:bodyPr wrap="square" rtlCol="0">
            <a:spAutoFit/>
          </a:bodyPr>
          <a:lstStyle/>
          <a:p>
            <a:pPr>
              <a:defRPr/>
            </a:pPr>
            <a:r>
              <a:rPr lang="de-DE" sz="1700">
                <a:latin typeface="Speak Pro"/>
              </a:rPr>
              <a:t>Hier geht‘s zu einem Tutorial zum </a:t>
            </a:r>
            <a:r>
              <a:rPr lang="de-DE" sz="1700" b="1">
                <a:latin typeface="Speak Pro"/>
              </a:rPr>
              <a:t>„Windows Video Editor“</a:t>
            </a:r>
            <a:r>
              <a:rPr lang="de-DE" sz="1700">
                <a:latin typeface="Speak Pro"/>
              </a:rPr>
              <a:t>!</a:t>
            </a:r>
            <a:endParaRPr/>
          </a:p>
          <a:p>
            <a:pPr>
              <a:defRPr/>
            </a:pPr>
            <a:r>
              <a:rPr lang="de-DE" sz="1700">
                <a:latin typeface="Speak Pro"/>
              </a:rPr>
              <a:t>Der Windows Video Editor ist ab Microsoft 10 bereits vorinstalliert und ist unter Start in der Programmliste zu finden.</a:t>
            </a:r>
            <a:br>
              <a:rPr lang="de-DE" sz="1700">
                <a:latin typeface="Speak Pro"/>
              </a:rPr>
            </a:br>
            <a:r>
              <a:rPr lang="de-DE" sz="1700">
                <a:latin typeface="Speak Pro"/>
              </a:rPr>
              <a:t>Du kannst darin sowohl dein </a:t>
            </a:r>
            <a:r>
              <a:rPr lang="de-DE" sz="1700" b="1">
                <a:latin typeface="Speak Pro"/>
              </a:rPr>
              <a:t>Video bearbeiten </a:t>
            </a:r>
            <a:r>
              <a:rPr lang="de-DE" sz="1700">
                <a:latin typeface="Speak Pro"/>
              </a:rPr>
              <a:t>als auch eine </a:t>
            </a:r>
            <a:r>
              <a:rPr lang="de-DE" sz="1700" b="1">
                <a:latin typeface="Speak Pro"/>
              </a:rPr>
              <a:t>zuvor aufgenommene Tonspur</a:t>
            </a:r>
            <a:r>
              <a:rPr lang="de-DE" sz="1700">
                <a:latin typeface="Speak Pro"/>
              </a:rPr>
              <a:t> über die Videospur legen.</a:t>
            </a:r>
            <a:endParaRPr/>
          </a:p>
        </p:txBody>
      </p:sp>
      <p:sp>
        <p:nvSpPr>
          <p:cNvPr id="31" name="Textfeld 30">
            <a:hlinkClick r:id="rId2" action="ppaction://hlinksldjump"/>
          </p:cNvPr>
          <p:cNvSpPr txBox="1"/>
          <p:nvPr/>
        </p:nvSpPr>
        <p:spPr bwMode="auto">
          <a:xfrm>
            <a:off x="1156686" y="4805624"/>
            <a:ext cx="8619995" cy="1400383"/>
          </a:xfrm>
          <a:prstGeom prst="rect">
            <a:avLst/>
          </a:prstGeom>
          <a:noFill/>
        </p:spPr>
        <p:txBody>
          <a:bodyPr wrap="square" rtlCol="0">
            <a:spAutoFit/>
          </a:bodyPr>
          <a:lstStyle/>
          <a:p>
            <a:pPr>
              <a:defRPr/>
            </a:pPr>
            <a:r>
              <a:rPr lang="de-DE" sz="1700" u="sng">
                <a:noFill/>
                <a:hlinkClick r:id="rId3" tooltip="https://www.youtube.com/watch?v=sTsswBLgohc"/>
              </a:rPr>
              <a:t>Hier geht‘s zu einem Tutorial zum </a:t>
            </a:r>
            <a:r>
              <a:rPr lang="de-DE" sz="1700" b="1" u="sng">
                <a:noFill/>
                <a:hlinkClick r:id="rId3" tooltip="https://www.youtube.com/watch?v=sTsswBLgohc"/>
              </a:rPr>
              <a:t>„Windows Video Editor“</a:t>
            </a:r>
            <a:r>
              <a:rPr lang="de-DE" sz="1700" u="sng">
                <a:noFill/>
                <a:hlinkClick r:id="rId3" tooltip="https://www.youtube.com/watch?v=sTsswBLgohc"/>
              </a:rPr>
              <a:t>!</a:t>
            </a:r>
            <a:endParaRPr/>
          </a:p>
          <a:p>
            <a:pPr>
              <a:defRPr/>
            </a:pPr>
            <a:r>
              <a:rPr lang="de-DE" sz="1700" u="sng">
                <a:noFill/>
                <a:hlinkClick r:id="rId3" tooltip="https://www.youtube.com/watch?v=sTsswBLgohc"/>
              </a:rPr>
              <a:t>Der Windows Video Editor ist ab Microsoft 10 bereits vorinstalliert und ist unter Start in der Programmliste zu finden.</a:t>
            </a:r>
            <a:br>
              <a:rPr lang="de-DE" sz="1700">
                <a:noFill/>
                <a:hlinkClick r:id="rId3" tooltip="https://www.youtube.com/watch?v=sTsswBLgohc"/>
              </a:rPr>
            </a:br>
            <a:r>
              <a:rPr lang="de-DE" sz="1700" u="sng">
                <a:noFill/>
                <a:hlinkClick r:id="rId3" tooltip="https://www.youtube.com/watch?v=sTsswBLgohc"/>
              </a:rPr>
              <a:t>Du kannst darin sowohl dein </a:t>
            </a:r>
            <a:r>
              <a:rPr lang="de-DE" sz="1700" b="1" u="sng">
                <a:noFill/>
                <a:hlinkClick r:id="rId3" tooltip="https://www.youtube.com/watch?v=sTsswBLgohc"/>
              </a:rPr>
              <a:t>Video bearbeiten </a:t>
            </a:r>
            <a:r>
              <a:rPr lang="de-DE" sz="1700" u="sng">
                <a:noFill/>
                <a:hlinkClick r:id="rId3" tooltip="https://www.youtube.com/watch?v=sTsswBLgohc"/>
              </a:rPr>
              <a:t>als auch eine </a:t>
            </a:r>
            <a:r>
              <a:rPr lang="de-DE" sz="1700" b="1" u="sng">
                <a:noFill/>
                <a:hlinkClick r:id="rId3" tooltip="https://www.youtube.com/watch?v=sTsswBLgohc"/>
              </a:rPr>
              <a:t>zuvro</a:t>
            </a:r>
            <a:r>
              <a:rPr lang="de-DE" sz="1700" b="1" u="sng">
                <a:noFill/>
                <a:hlinkClick r:id="rId3" tooltip="https://www.youtube.com/watch?v=sTsswBLgohc"/>
              </a:rPr>
              <a:t> Tonspur</a:t>
            </a:r>
            <a:r>
              <a:rPr lang="de-DE" sz="1700" u="sng">
                <a:noFill/>
                <a:hlinkClick r:id="rId3" tooltip="https://www.youtube.com/watch?v=sTsswBLgohc"/>
              </a:rPr>
              <a:t> über die Videospur legen.</a:t>
            </a:r>
            <a:endParaRPr lang="de-DE" sz="1700">
              <a:noFill/>
            </a:endParaRPr>
          </a:p>
        </p:txBody>
      </p:sp>
      <p:sp>
        <p:nvSpPr>
          <p:cNvPr id="32" name="Rechteck 3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Rechteck 33"/>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5" name="Gruppieren 34"/>
          <p:cNvGrpSpPr/>
          <p:nvPr/>
        </p:nvGrpSpPr>
        <p:grpSpPr bwMode="auto">
          <a:xfrm>
            <a:off x="418364" y="125260"/>
            <a:ext cx="4379103" cy="1102290"/>
            <a:chOff x="3017729" y="125260"/>
            <a:chExt cx="4080643" cy="1102290"/>
          </a:xfrm>
        </p:grpSpPr>
        <p:sp>
          <p:nvSpPr>
            <p:cNvPr id="37" name="Rechteck 36"/>
            <p:cNvSpPr/>
            <p:nvPr/>
          </p:nvSpPr>
          <p:spPr bwMode="auto">
            <a:xfrm>
              <a:off x="3017729" y="125260"/>
              <a:ext cx="3975593"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p:nvSpPr>
          <p:spPr bwMode="auto">
            <a:xfrm>
              <a:off x="3903524" y="227079"/>
              <a:ext cx="3194848"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Hilfestellung</a:t>
              </a:r>
              <a:endParaRPr/>
            </a:p>
          </p:txBody>
        </p:sp>
      </p:grpSp>
      <p:sp>
        <p:nvSpPr>
          <p:cNvPr id="36" name="Textfeld 35"/>
          <p:cNvSpPr txBox="1"/>
          <p:nvPr/>
        </p:nvSpPr>
        <p:spPr bwMode="auto">
          <a:xfrm>
            <a:off x="5885263" y="319413"/>
            <a:ext cx="3082330"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latin typeface="Speak Pro"/>
              <a:cs typeface="Arial"/>
            </a:endParaRPr>
          </a:p>
        </p:txBody>
      </p:sp>
      <p:pic>
        <p:nvPicPr>
          <p:cNvPr id="11" name="Grafik 10" descr="Fragen Silhouette"/>
          <p:cNvPicPr>
            <a:picLocks noChangeAspect="1"/>
          </p:cNvPicPr>
          <p:nvPr/>
        </p:nvPicPr>
        <p:blipFill>
          <a:blip r:embed="rId4"/>
          <a:stretch/>
        </p:blipFill>
        <p:spPr bwMode="auto">
          <a:xfrm>
            <a:off x="512525" y="227079"/>
            <a:ext cx="914400" cy="914400"/>
          </a:xfrm>
          <a:prstGeom prst="rect">
            <a:avLst/>
          </a:prstGeom>
        </p:spPr>
      </p:pic>
      <p:sp>
        <p:nvSpPr>
          <p:cNvPr id="12" name="Textfeld 11"/>
          <p:cNvSpPr txBox="1"/>
          <p:nvPr/>
        </p:nvSpPr>
        <p:spPr bwMode="auto">
          <a:xfrm>
            <a:off x="7202467" y="344651"/>
            <a:ext cx="2127338"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Erstellung</a:t>
            </a:r>
            <a:endParaRPr/>
          </a:p>
        </p:txBody>
      </p:sp>
      <p:pic>
        <p:nvPicPr>
          <p:cNvPr id="15" name="Grafik 14"/>
          <p:cNvPicPr>
            <a:picLocks noChangeAspect="1"/>
          </p:cNvPicPr>
          <p:nvPr/>
        </p:nvPicPr>
        <p:blipFill>
          <a:blip r:embed="rId5"/>
          <a:stretch/>
        </p:blipFill>
        <p:spPr bwMode="auto">
          <a:xfrm>
            <a:off x="6350333" y="327287"/>
            <a:ext cx="907780" cy="713984"/>
          </a:xfrm>
          <a:prstGeom prst="rect">
            <a:avLst/>
          </a:prstGeom>
        </p:spPr>
      </p:pic>
      <p:grpSp>
        <p:nvGrpSpPr>
          <p:cNvPr id="17" name="Gruppieren 16"/>
          <p:cNvGrpSpPr/>
          <p:nvPr/>
        </p:nvGrpSpPr>
        <p:grpSpPr bwMode="auto">
          <a:xfrm>
            <a:off x="7317251" y="6150600"/>
            <a:ext cx="2625285" cy="612000"/>
            <a:chOff x="5579263" y="6198379"/>
            <a:chExt cx="2625285" cy="612000"/>
          </a:xfrm>
        </p:grpSpPr>
        <p:pic>
          <p:nvPicPr>
            <p:cNvPr id="18" name="Grafik 17" descr="Pfeil mit einer Linie: Leichte Kurve mit einfarbiger Füllung">
              <a:hlinkClick r:id="rId2" action="ppaction://hlinksldjump"/>
            </p:cNvPr>
            <p:cNvPicPr>
              <a:picLocks noChangeAspect="1"/>
            </p:cNvPicPr>
            <p:nvPr/>
          </p:nvPicPr>
          <p:blipFill>
            <a:blip r:embed="rId6"/>
            <a:stretch/>
          </p:blipFill>
          <p:spPr bwMode="auto">
            <a:xfrm flipH="1">
              <a:off x="5579263" y="6198379"/>
              <a:ext cx="612000" cy="612000"/>
            </a:xfrm>
            <a:prstGeom prst="rect">
              <a:avLst/>
            </a:prstGeom>
          </p:spPr>
        </p:pic>
        <p:sp>
          <p:nvSpPr>
            <p:cNvPr id="19" name="Textfeld 18">
              <a:hlinkClick r:id="rId2" action="ppaction://hlinksldjump"/>
            </p:cNvPr>
            <p:cNvSpPr txBox="1"/>
            <p:nvPr/>
          </p:nvSpPr>
          <p:spPr bwMode="auto">
            <a:xfrm>
              <a:off x="6191263" y="6259712"/>
              <a:ext cx="2013285" cy="369332"/>
            </a:xfrm>
            <a:prstGeom prst="rect">
              <a:avLst/>
            </a:prstGeom>
            <a:noFill/>
          </p:spPr>
          <p:txBody>
            <a:bodyPr wrap="square" rtlCol="0">
              <a:spAutoFit/>
            </a:bodyPr>
            <a:lstStyle/>
            <a:p>
              <a:pPr>
                <a:defRPr/>
              </a:pPr>
              <a:r>
                <a:rPr lang="de-DE"/>
                <a:t>Hier geht‘s zurück!</a:t>
              </a:r>
              <a:endParaRPr/>
            </a:p>
          </p:txBody>
        </p:sp>
      </p:grpSp>
      <p:pic>
        <p:nvPicPr>
          <p:cNvPr id="5" name="Grafik 4" descr="Fernstudium Sprache Silhouette">
            <a:hlinkClick r:id="rId7"/>
          </p:cNvPr>
          <p:cNvPicPr>
            <a:picLocks noChangeAspect="1"/>
          </p:cNvPicPr>
          <p:nvPr/>
        </p:nvPicPr>
        <p:blipFill>
          <a:blip r:embed="rId8"/>
          <a:stretch/>
        </p:blipFill>
        <p:spPr bwMode="auto">
          <a:xfrm>
            <a:off x="235907" y="1421703"/>
            <a:ext cx="914400" cy="914400"/>
          </a:xfrm>
          <a:prstGeom prst="rect">
            <a:avLst/>
          </a:prstGeom>
        </p:spPr>
      </p:pic>
      <p:pic>
        <p:nvPicPr>
          <p:cNvPr id="7" name="Grafik 6" descr="Fernstudium Wissenschaft Silhouette">
            <a:hlinkClick r:id="rId9"/>
          </p:cNvPr>
          <p:cNvPicPr>
            <a:picLocks noChangeAspect="1"/>
          </p:cNvPicPr>
          <p:nvPr/>
        </p:nvPicPr>
        <p:blipFill>
          <a:blip r:embed="rId10"/>
          <a:stretch/>
        </p:blipFill>
        <p:spPr bwMode="auto">
          <a:xfrm>
            <a:off x="235907" y="3043980"/>
            <a:ext cx="914400" cy="914400"/>
          </a:xfrm>
          <a:prstGeom prst="rect">
            <a:avLst/>
          </a:prstGeom>
        </p:spPr>
      </p:pic>
      <p:sp>
        <p:nvSpPr>
          <p:cNvPr id="24" name="Textfeld 23">
            <a:hlinkClick r:id="rId2" action="ppaction://hlinksldjump"/>
          </p:cNvPr>
          <p:cNvSpPr txBox="1"/>
          <p:nvPr/>
        </p:nvSpPr>
        <p:spPr bwMode="auto">
          <a:xfrm>
            <a:off x="1150306" y="1469019"/>
            <a:ext cx="8619995" cy="1661993"/>
          </a:xfrm>
          <a:prstGeom prst="rect">
            <a:avLst/>
          </a:prstGeom>
          <a:noFill/>
        </p:spPr>
        <p:txBody>
          <a:bodyPr wrap="square" rtlCol="0">
            <a:spAutoFit/>
          </a:bodyPr>
          <a:lstStyle/>
          <a:p>
            <a:pPr>
              <a:defRPr/>
            </a:pPr>
            <a:r>
              <a:rPr lang="de-DE" sz="1700">
                <a:latin typeface="Speak Pro"/>
              </a:rPr>
              <a:t>Hier geht‘s zu einem Tutorial zu </a:t>
            </a:r>
            <a:r>
              <a:rPr lang="de-DE" sz="1700" b="1">
                <a:latin typeface="Speak Pro"/>
              </a:rPr>
              <a:t>„</a:t>
            </a:r>
            <a:r>
              <a:rPr lang="de-DE" sz="1700" b="1">
                <a:latin typeface="Speak Pro"/>
              </a:rPr>
              <a:t>Inshot</a:t>
            </a:r>
            <a:r>
              <a:rPr lang="de-DE" sz="1700" b="1">
                <a:latin typeface="Speak Pro"/>
              </a:rPr>
              <a:t>“</a:t>
            </a:r>
            <a:r>
              <a:rPr lang="de-DE" sz="1700">
                <a:latin typeface="Speak Pro"/>
              </a:rPr>
              <a:t>!</a:t>
            </a:r>
            <a:endParaRPr/>
          </a:p>
          <a:p>
            <a:pPr>
              <a:defRPr/>
            </a:pPr>
            <a:r>
              <a:rPr lang="de-DE" sz="1700">
                <a:latin typeface="Speak Pro"/>
              </a:rPr>
              <a:t>Inshot</a:t>
            </a:r>
            <a:r>
              <a:rPr lang="de-DE" sz="1700">
                <a:latin typeface="Speak Pro"/>
              </a:rPr>
              <a:t> kann als App auf dem Smartphone oder Tablet verwendet werden (</a:t>
            </a:r>
            <a:r>
              <a:rPr lang="de-DE" sz="1700" b="1">
                <a:latin typeface="Speak Pro"/>
              </a:rPr>
              <a:t>Android &amp; Apple</a:t>
            </a:r>
            <a:r>
              <a:rPr lang="de-DE" sz="1700">
                <a:latin typeface="Speak Pro"/>
              </a:rPr>
              <a:t>). </a:t>
            </a:r>
            <a:br>
              <a:rPr lang="de-DE" sz="1700">
                <a:latin typeface="Speak Pro"/>
              </a:rPr>
            </a:br>
            <a:r>
              <a:rPr lang="de-DE" sz="1700">
                <a:latin typeface="Speak Pro"/>
              </a:rPr>
              <a:t>Du kannst darin sowohl dein </a:t>
            </a:r>
            <a:r>
              <a:rPr lang="de-DE" sz="1700" b="1">
                <a:latin typeface="Speak Pro"/>
              </a:rPr>
              <a:t>Video bearbeiten </a:t>
            </a:r>
            <a:r>
              <a:rPr lang="de-DE" sz="1700">
                <a:latin typeface="Speak Pro"/>
              </a:rPr>
              <a:t>als auch direkt eine </a:t>
            </a:r>
            <a:r>
              <a:rPr lang="de-DE" sz="1700" b="1">
                <a:latin typeface="Speak Pro"/>
              </a:rPr>
              <a:t>Tonspur</a:t>
            </a:r>
            <a:r>
              <a:rPr lang="de-DE" sz="1700">
                <a:latin typeface="Speak Pro"/>
              </a:rPr>
              <a:t> für dein Video </a:t>
            </a:r>
            <a:r>
              <a:rPr lang="de-DE" sz="1700" b="1">
                <a:latin typeface="Speak Pro"/>
              </a:rPr>
              <a:t>aufnehmen</a:t>
            </a:r>
            <a:r>
              <a:rPr lang="de-DE" sz="1700">
                <a:latin typeface="Speak Pro"/>
              </a:rPr>
              <a:t> und über die Videospur legen.</a:t>
            </a:r>
            <a:endParaRPr/>
          </a:p>
          <a:p>
            <a:pPr>
              <a:defRPr/>
            </a:pPr>
            <a:r>
              <a:rPr lang="de-DE" sz="1700">
                <a:latin typeface="Speak Pro"/>
              </a:rPr>
              <a:t>Nutze die Unterkapitel des Videos, um dir einzelne Themen zur Anwendung gezielt anzuschauen.</a:t>
            </a:r>
            <a:endParaRPr/>
          </a:p>
        </p:txBody>
      </p:sp>
      <p:sp>
        <p:nvSpPr>
          <p:cNvPr id="25" name="Textfeld 24">
            <a:hlinkClick r:id="rId2" action="ppaction://hlinksldjump"/>
          </p:cNvPr>
          <p:cNvSpPr txBox="1"/>
          <p:nvPr/>
        </p:nvSpPr>
        <p:spPr bwMode="auto">
          <a:xfrm>
            <a:off x="1150306" y="3127383"/>
            <a:ext cx="8619995" cy="1661993"/>
          </a:xfrm>
          <a:prstGeom prst="rect">
            <a:avLst/>
          </a:prstGeom>
          <a:noFill/>
        </p:spPr>
        <p:txBody>
          <a:bodyPr wrap="square" rtlCol="0">
            <a:spAutoFit/>
          </a:bodyPr>
          <a:lstStyle/>
          <a:p>
            <a:pPr>
              <a:defRPr/>
            </a:pPr>
            <a:r>
              <a:rPr lang="de-DE" sz="1700">
                <a:latin typeface="Speak Pro"/>
              </a:rPr>
              <a:t>Hier geht‘s zu einem Tutorial zu </a:t>
            </a:r>
            <a:r>
              <a:rPr lang="de-DE" sz="1700" b="1">
                <a:latin typeface="Speak Pro"/>
              </a:rPr>
              <a:t>„</a:t>
            </a:r>
            <a:r>
              <a:rPr lang="de-DE" sz="1700" b="1">
                <a:latin typeface="Speak Pro"/>
              </a:rPr>
              <a:t>iMovie</a:t>
            </a:r>
            <a:r>
              <a:rPr lang="de-DE" sz="1700" b="1">
                <a:latin typeface="Speak Pro"/>
              </a:rPr>
              <a:t>“</a:t>
            </a:r>
            <a:r>
              <a:rPr lang="de-DE" sz="1700">
                <a:latin typeface="Speak Pro"/>
              </a:rPr>
              <a:t>!</a:t>
            </a:r>
            <a:endParaRPr/>
          </a:p>
          <a:p>
            <a:pPr>
              <a:defRPr/>
            </a:pPr>
            <a:r>
              <a:rPr lang="de-DE" sz="1700">
                <a:latin typeface="Speak Pro"/>
              </a:rPr>
              <a:t>iMovie</a:t>
            </a:r>
            <a:r>
              <a:rPr lang="de-DE" sz="1700">
                <a:latin typeface="Speak Pro"/>
              </a:rPr>
              <a:t> kann als App auf einem </a:t>
            </a:r>
            <a:r>
              <a:rPr lang="de-DE" sz="1700" b="1">
                <a:latin typeface="Speak Pro"/>
              </a:rPr>
              <a:t>Apple</a:t>
            </a:r>
            <a:r>
              <a:rPr lang="de-DE" sz="1700">
                <a:latin typeface="Speak Pro"/>
              </a:rPr>
              <a:t>-Endgerät verwendet werden.</a:t>
            </a:r>
            <a:br>
              <a:rPr lang="de-DE" sz="1700">
                <a:latin typeface="Speak Pro"/>
              </a:rPr>
            </a:br>
            <a:r>
              <a:rPr lang="de-DE" sz="1700">
                <a:latin typeface="Speak Pro"/>
              </a:rPr>
              <a:t>Du kannst darin sowohl dein </a:t>
            </a:r>
            <a:r>
              <a:rPr lang="de-DE" sz="1700" b="1">
                <a:latin typeface="Speak Pro"/>
              </a:rPr>
              <a:t>Video bearbeiten </a:t>
            </a:r>
            <a:r>
              <a:rPr lang="de-DE" sz="1700">
                <a:latin typeface="Speak Pro"/>
              </a:rPr>
              <a:t>als auch direkt eine </a:t>
            </a:r>
            <a:r>
              <a:rPr lang="de-DE" sz="1700" b="1">
                <a:latin typeface="Speak Pro"/>
              </a:rPr>
              <a:t>Tonspur</a:t>
            </a:r>
            <a:r>
              <a:rPr lang="de-DE" sz="1700">
                <a:latin typeface="Speak Pro"/>
              </a:rPr>
              <a:t> für dein Video </a:t>
            </a:r>
            <a:r>
              <a:rPr lang="de-DE" sz="1700" b="1">
                <a:latin typeface="Speak Pro"/>
              </a:rPr>
              <a:t>aufnehmen</a:t>
            </a:r>
            <a:r>
              <a:rPr lang="de-DE" sz="1700">
                <a:latin typeface="Speak Pro"/>
              </a:rPr>
              <a:t> und über die Videospur legen.</a:t>
            </a:r>
            <a:endParaRPr/>
          </a:p>
          <a:p>
            <a:pPr>
              <a:defRPr/>
            </a:pPr>
            <a:r>
              <a:rPr lang="de-DE" sz="1700">
                <a:latin typeface="Speak Pro"/>
              </a:rPr>
              <a:t>Nutze die Unterkapitel des Videos, um dir einzelne Themen zur Anwendung gezielt anzuschauen.</a:t>
            </a:r>
            <a:endParaRPr/>
          </a:p>
        </p:txBody>
      </p:sp>
      <p:sp>
        <p:nvSpPr>
          <p:cNvPr id="26" name="Textfeld 25">
            <a:hlinkClick r:id="rId2" action="ppaction://hlinksldjump"/>
          </p:cNvPr>
          <p:cNvSpPr txBox="1"/>
          <p:nvPr/>
        </p:nvSpPr>
        <p:spPr bwMode="auto">
          <a:xfrm>
            <a:off x="1150305" y="3142864"/>
            <a:ext cx="8619995" cy="1661993"/>
          </a:xfrm>
          <a:prstGeom prst="rect">
            <a:avLst/>
          </a:prstGeom>
          <a:noFill/>
        </p:spPr>
        <p:txBody>
          <a:bodyPr wrap="square" rtlCol="0">
            <a:spAutoFit/>
          </a:bodyPr>
          <a:lstStyle/>
          <a:p>
            <a:pPr>
              <a:defRPr/>
            </a:pPr>
            <a:r>
              <a:rPr lang="de-DE" sz="1700" u="sng">
                <a:noFill/>
                <a:hlinkClick r:id="rId9" tooltip="https://www.youtube.com/watch?v=Z0uvv4QtvFM"/>
              </a:rPr>
              <a:t>Hier geht‘s zu einem Tutorial zu </a:t>
            </a:r>
            <a:r>
              <a:rPr lang="de-DE" sz="1700" b="1" u="sng">
                <a:noFill/>
                <a:hlinkClick r:id="rId9" tooltip="https://www.youtube.com/watch?v=Z0uvv4QtvFM"/>
              </a:rPr>
              <a:t>„</a:t>
            </a:r>
            <a:r>
              <a:rPr lang="de-DE" sz="1700" b="1" u="sng">
                <a:noFill/>
                <a:hlinkClick r:id="rId9" tooltip="https://www.youtube.com/watch?v=Z0uvv4QtvFM"/>
              </a:rPr>
              <a:t>iMovie</a:t>
            </a:r>
            <a:r>
              <a:rPr lang="de-DE" sz="1700" b="1" u="sng">
                <a:noFill/>
                <a:hlinkClick r:id="rId9" tooltip="https://www.youtube.com/watch?v=Z0uvv4QtvFM"/>
              </a:rPr>
              <a:t>“</a:t>
            </a:r>
            <a:r>
              <a:rPr lang="de-DE" sz="1700" u="sng">
                <a:noFill/>
                <a:hlinkClick r:id="rId9" tooltip="https://www.youtube.com/watch?v=Z0uvv4QtvFM"/>
              </a:rPr>
              <a:t>!</a:t>
            </a:r>
            <a:endParaRPr/>
          </a:p>
          <a:p>
            <a:pPr>
              <a:defRPr/>
            </a:pPr>
            <a:r>
              <a:rPr lang="de-DE" sz="1700" u="sng">
                <a:noFill/>
                <a:hlinkClick r:id="rId9" tooltip="https://www.youtube.com/watch?v=Z0uvv4QtvFM"/>
              </a:rPr>
              <a:t>iMovie</a:t>
            </a:r>
            <a:r>
              <a:rPr lang="de-DE" sz="1700" u="sng">
                <a:noFill/>
                <a:hlinkClick r:id="rId9" tooltip="https://www.youtube.com/watch?v=Z0uvv4QtvFM"/>
              </a:rPr>
              <a:t> kann als App auf einem </a:t>
            </a:r>
            <a:r>
              <a:rPr lang="de-DE" sz="1700" b="1" u="sng">
                <a:noFill/>
                <a:hlinkClick r:id="rId9" tooltip="https://www.youtube.com/watch?v=Z0uvv4QtvFM"/>
              </a:rPr>
              <a:t>Apple</a:t>
            </a:r>
            <a:r>
              <a:rPr lang="de-DE" sz="1700" u="sng">
                <a:noFill/>
                <a:hlinkClick r:id="rId9" tooltip="https://www.youtube.com/watch?v=Z0uvv4QtvFM"/>
              </a:rPr>
              <a:t>-Endgerät verwendet werden.</a:t>
            </a:r>
            <a:br>
              <a:rPr lang="de-DE" sz="1700">
                <a:noFill/>
                <a:hlinkClick r:id="rId9" tooltip="https://www.youtube.com/watch?v=Z0uvv4QtvFM"/>
              </a:rPr>
            </a:br>
            <a:r>
              <a:rPr lang="de-DE" sz="1700" u="sng">
                <a:noFill/>
                <a:hlinkClick r:id="rId9" tooltip="https://www.youtube.com/watch?v=Z0uvv4QtvFM"/>
              </a:rPr>
              <a:t>Du kannst darin sowohl dein </a:t>
            </a:r>
            <a:r>
              <a:rPr lang="de-DE" sz="1700" b="1" u="sng">
                <a:noFill/>
                <a:hlinkClick r:id="rId9" tooltip="https://www.youtube.com/watch?v=Z0uvv4QtvFM"/>
              </a:rPr>
              <a:t>Video bearbeiten </a:t>
            </a:r>
            <a:r>
              <a:rPr lang="de-DE" sz="1700" u="sng">
                <a:noFill/>
                <a:hlinkClick r:id="rId9" tooltip="https://www.youtube.com/watch?v=Z0uvv4QtvFM"/>
              </a:rPr>
              <a:t>als auch direkt eine </a:t>
            </a:r>
            <a:r>
              <a:rPr lang="de-DE" sz="1700" b="1" u="sng">
                <a:noFill/>
                <a:hlinkClick r:id="rId9" tooltip="https://www.youtube.com/watch?v=Z0uvv4QtvFM"/>
              </a:rPr>
              <a:t>Tonspur</a:t>
            </a:r>
            <a:r>
              <a:rPr lang="de-DE" sz="1700" u="sng">
                <a:noFill/>
                <a:hlinkClick r:id="rId9" tooltip="https://www.youtube.com/watch?v=Z0uvv4QtvFM"/>
              </a:rPr>
              <a:t> für dein Video </a:t>
            </a:r>
            <a:r>
              <a:rPr lang="de-DE" sz="1700" b="1" u="sng">
                <a:noFill/>
                <a:hlinkClick r:id="rId9" tooltip="https://www.youtube.com/watch?v=Z0uvv4QtvFM"/>
              </a:rPr>
              <a:t>aufnehmen</a:t>
            </a:r>
            <a:r>
              <a:rPr lang="de-DE" sz="1700" u="sng">
                <a:noFill/>
                <a:hlinkClick r:id="rId9" tooltip="https://www.youtube.com/watch?v=Z0uvv4QtvFM"/>
              </a:rPr>
              <a:t> und über die Videospur legen.</a:t>
            </a:r>
            <a:endParaRPr/>
          </a:p>
          <a:p>
            <a:pPr>
              <a:defRPr/>
            </a:pPr>
            <a:r>
              <a:rPr lang="de-DE" sz="1700" u="sng">
                <a:noFill/>
                <a:hlinkClick r:id="rId9" tooltip="https://www.youtube.com/watch?v=Z0uvv4QtvFM"/>
              </a:rPr>
              <a:t>Nutze die Unterkapitel des Videos, um dir einzelne Themen zur Anwendung gezielt anzuschauen.</a:t>
            </a:r>
            <a:endParaRPr lang="de-DE" sz="1700">
              <a:noFill/>
            </a:endParaRPr>
          </a:p>
        </p:txBody>
      </p:sp>
      <p:sp>
        <p:nvSpPr>
          <p:cNvPr id="28" name="Textfeld 27">
            <a:hlinkClick r:id="rId2" action="ppaction://hlinksldjump"/>
          </p:cNvPr>
          <p:cNvSpPr txBox="1"/>
          <p:nvPr/>
        </p:nvSpPr>
        <p:spPr bwMode="auto">
          <a:xfrm>
            <a:off x="1150304" y="1496910"/>
            <a:ext cx="8619995" cy="1661993"/>
          </a:xfrm>
          <a:prstGeom prst="rect">
            <a:avLst/>
          </a:prstGeom>
          <a:noFill/>
        </p:spPr>
        <p:txBody>
          <a:bodyPr wrap="square" rtlCol="0">
            <a:spAutoFit/>
          </a:bodyPr>
          <a:lstStyle/>
          <a:p>
            <a:pPr>
              <a:defRPr/>
            </a:pPr>
            <a:r>
              <a:rPr lang="de-DE" sz="1700" u="sng">
                <a:noFill/>
                <a:hlinkClick r:id="rId7" tooltip="https://www.youtube.com/watch?v=XXaHRAXiy9s"/>
              </a:rPr>
              <a:t>Hier geht‘s zu einem Tutorial zu </a:t>
            </a:r>
            <a:r>
              <a:rPr lang="de-DE" sz="1700" b="1" u="sng">
                <a:noFill/>
                <a:hlinkClick r:id="rId7" tooltip="https://www.youtube.com/watch?v=XXaHRAXiy9s"/>
              </a:rPr>
              <a:t>„</a:t>
            </a:r>
            <a:r>
              <a:rPr lang="de-DE" sz="1700" b="1" u="sng">
                <a:noFill/>
                <a:hlinkClick r:id="rId7" tooltip="https://www.youtube.com/watch?v=XXaHRAXiy9s"/>
              </a:rPr>
              <a:t>Inshot</a:t>
            </a:r>
            <a:r>
              <a:rPr lang="de-DE" sz="1700" b="1" u="sng">
                <a:noFill/>
                <a:hlinkClick r:id="rId7" tooltip="https://www.youtube.com/watch?v=XXaHRAXiy9s"/>
              </a:rPr>
              <a:t>“</a:t>
            </a:r>
            <a:r>
              <a:rPr lang="de-DE" sz="1700" u="sng">
                <a:noFill/>
                <a:hlinkClick r:id="rId7" tooltip="https://www.youtube.com/watch?v=XXaHRAXiy9s"/>
              </a:rPr>
              <a:t>!</a:t>
            </a:r>
            <a:endParaRPr/>
          </a:p>
          <a:p>
            <a:pPr>
              <a:defRPr/>
            </a:pPr>
            <a:r>
              <a:rPr lang="de-DE" sz="1700" u="sng">
                <a:noFill/>
                <a:hlinkClick r:id="rId7" tooltip="https://www.youtube.com/watch?v=XXaHRAXiy9s"/>
              </a:rPr>
              <a:t>Inshot</a:t>
            </a:r>
            <a:r>
              <a:rPr lang="de-DE" sz="1700" u="sng">
                <a:noFill/>
                <a:hlinkClick r:id="rId7" tooltip="https://www.youtube.com/watch?v=XXaHRAXiy9s"/>
              </a:rPr>
              <a:t> kann als App auf dem Smartphone oder Tablet verwendet werden (</a:t>
            </a:r>
            <a:r>
              <a:rPr lang="de-DE" sz="1700" b="1" u="sng">
                <a:noFill/>
                <a:hlinkClick r:id="rId7" tooltip="https://www.youtube.com/watch?v=XXaHRAXiy9s"/>
              </a:rPr>
              <a:t>Android &amp; Apple</a:t>
            </a:r>
            <a:r>
              <a:rPr lang="de-DE" sz="1700" u="sng">
                <a:noFill/>
                <a:hlinkClick r:id="rId7" tooltip="https://www.youtube.com/watch?v=XXaHRAXiy9s"/>
              </a:rPr>
              <a:t>). </a:t>
            </a:r>
            <a:br>
              <a:rPr lang="de-DE" sz="1700">
                <a:noFill/>
                <a:hlinkClick r:id="rId7" tooltip="https://www.youtube.com/watch?v=XXaHRAXiy9s"/>
              </a:rPr>
            </a:br>
            <a:r>
              <a:rPr lang="de-DE" sz="1700" u="sng">
                <a:noFill/>
                <a:hlinkClick r:id="rId7" tooltip="https://www.youtube.com/watch?v=XXaHRAXiy9s"/>
              </a:rPr>
              <a:t>Du kannst darin sowohl dein </a:t>
            </a:r>
            <a:r>
              <a:rPr lang="de-DE" sz="1700" b="1" u="sng">
                <a:noFill/>
                <a:hlinkClick r:id="rId7" tooltip="https://www.youtube.com/watch?v=XXaHRAXiy9s"/>
              </a:rPr>
              <a:t>Video bearbeiten </a:t>
            </a:r>
            <a:r>
              <a:rPr lang="de-DE" sz="1700" u="sng">
                <a:noFill/>
                <a:hlinkClick r:id="rId7" tooltip="https://www.youtube.com/watch?v=XXaHRAXiy9s"/>
              </a:rPr>
              <a:t>als auch direkt eine </a:t>
            </a:r>
            <a:r>
              <a:rPr lang="de-DE" sz="1700" b="1" u="sng">
                <a:noFill/>
                <a:hlinkClick r:id="rId7" tooltip="https://www.youtube.com/watch?v=XXaHRAXiy9s"/>
              </a:rPr>
              <a:t>Tonspur</a:t>
            </a:r>
            <a:r>
              <a:rPr lang="de-DE" sz="1700" u="sng">
                <a:noFill/>
                <a:hlinkClick r:id="rId7" tooltip="https://www.youtube.com/watch?v=XXaHRAXiy9s"/>
              </a:rPr>
              <a:t> für dein Video </a:t>
            </a:r>
            <a:r>
              <a:rPr lang="de-DE" sz="1700" b="1" u="sng">
                <a:noFill/>
                <a:hlinkClick r:id="rId7" tooltip="https://www.youtube.com/watch?v=XXaHRAXiy9s"/>
              </a:rPr>
              <a:t>aufnehmen</a:t>
            </a:r>
            <a:r>
              <a:rPr lang="de-DE" sz="1700" u="sng">
                <a:noFill/>
                <a:hlinkClick r:id="rId7" tooltip="https://www.youtube.com/watch?v=XXaHRAXiy9s"/>
              </a:rPr>
              <a:t> und über die Videospur legen.</a:t>
            </a:r>
            <a:endParaRPr/>
          </a:p>
          <a:p>
            <a:pPr>
              <a:defRPr/>
            </a:pPr>
            <a:r>
              <a:rPr lang="de-DE" sz="1700" u="sng">
                <a:noFill/>
                <a:hlinkClick r:id="rId7" tooltip="https://www.youtube.com/watch?v=XXaHRAXiy9s"/>
              </a:rPr>
              <a:t>Nutze die Unterkapitel des Videos, um dir einzelne Themen zur Anwendung gezielt anzuschauen.</a:t>
            </a:r>
            <a:endParaRPr lang="de-DE" sz="1700">
              <a:noFill/>
            </a:endParaRPr>
          </a:p>
        </p:txBody>
      </p:sp>
      <p:pic>
        <p:nvPicPr>
          <p:cNvPr id="29" name="Grafik 28" descr="Fernstudium Sprache Silhouette">
            <a:hlinkClick r:id="rId3"/>
          </p:cNvPr>
          <p:cNvPicPr>
            <a:picLocks noChangeAspect="1"/>
          </p:cNvPicPr>
          <p:nvPr/>
        </p:nvPicPr>
        <p:blipFill>
          <a:blip r:embed="rId8"/>
          <a:stretch/>
        </p:blipFill>
        <p:spPr bwMode="auto">
          <a:xfrm>
            <a:off x="235902" y="4795011"/>
            <a:ext cx="914400" cy="914400"/>
          </a:xfrm>
          <a:prstGeom prst="rect">
            <a:avLst/>
          </a:prstGeom>
        </p:spPr>
      </p:pic>
      <p:sp>
        <p:nvSpPr>
          <p:cNvPr id="23" name="Textfeld 22"/>
          <p:cNvSpPr txBox="1"/>
          <p:nvPr/>
        </p:nvSpPr>
        <p:spPr bwMode="auto">
          <a:xfrm>
            <a:off x="9462384" y="6591582"/>
            <a:ext cx="495202" cy="369332"/>
          </a:xfrm>
          <a:prstGeom prst="rect">
            <a:avLst/>
          </a:prstGeom>
          <a:noFill/>
        </p:spPr>
        <p:txBody>
          <a:bodyPr wrap="square" rtlCol="0">
            <a:spAutoFit/>
          </a:bodyPr>
          <a:lstStyle/>
          <a:p>
            <a:pPr algn="r">
              <a:defRPr/>
            </a:pPr>
            <a:r>
              <a:rPr lang="de-DE" b="1"/>
              <a:t>XIII</a:t>
            </a:r>
            <a:endParaRPr/>
          </a:p>
        </p:txBody>
      </p:sp>
      <p:pic>
        <p:nvPicPr>
          <p:cNvPr id="27" name="Grafik 26"/>
          <p:cNvPicPr>
            <a:picLocks noChangeAspect="1"/>
          </p:cNvPicPr>
          <p:nvPr/>
        </p:nvPicPr>
        <p:blipFill>
          <a:blip r:embed="rId11"/>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418365" y="1697275"/>
            <a:ext cx="9364461" cy="646331"/>
          </a:xfrm>
          <a:prstGeom prst="rect">
            <a:avLst/>
          </a:prstGeom>
          <a:noFill/>
        </p:spPr>
        <p:txBody>
          <a:bodyPr wrap="square" rtlCol="0">
            <a:spAutoFit/>
          </a:bodyPr>
          <a:lstStyle/>
          <a:p>
            <a:pPr>
              <a:defRPr/>
            </a:pPr>
            <a:r>
              <a:rPr lang="de-DE"/>
              <a:t>Was vermutest du, was passiert, wenn eine weitere Brausetablette hinzugegeben wird?</a:t>
            </a:r>
            <a:endParaRPr/>
          </a:p>
          <a:p>
            <a:pPr>
              <a:defRPr/>
            </a:pPr>
            <a:r>
              <a:rPr lang="de-DE" b="1"/>
              <a:t>Markiere</a:t>
            </a:r>
            <a:r>
              <a:rPr lang="de-DE"/>
              <a:t> die Sprechblase mit der Aussage, der du zustimmst. </a:t>
            </a:r>
            <a:endParaRPr/>
          </a:p>
        </p:txBody>
      </p:sp>
      <p:sp>
        <p:nvSpPr>
          <p:cNvPr id="15" name="Rechteck 14"/>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6" name="Gruppieren 5"/>
          <p:cNvGrpSpPr>
            <a:grpSpLocks noGrp="1" noMove="1" noResize="1" noRot="1" noUngrp="1"/>
          </p:cNvGrpSpPr>
          <p:nvPr/>
        </p:nvGrpSpPr>
        <p:grpSpPr bwMode="auto">
          <a:xfrm>
            <a:off x="775570" y="2575990"/>
            <a:ext cx="3317186" cy="1949036"/>
            <a:chOff x="775570" y="2225263"/>
            <a:chExt cx="3317186" cy="1949036"/>
          </a:xfrm>
        </p:grpSpPr>
        <p:pic>
          <p:nvPicPr>
            <p:cNvPr id="3" name="Grafik 2" descr="Benutzer Silhouette"/>
            <p:cNvPicPr>
              <a:picLocks noAdjustHandles="1" noChangeAspect="1" noChangeArrowheads="1" noChangeShapeType="1" noEditPoints="1" noGrp="1" noMove="1" noResize="1" noRot="1" noCrop="1"/>
            </p:cNvPicPr>
            <p:nvPr/>
          </p:nvPicPr>
          <p:blipFill>
            <a:blip r:embed="rId2"/>
            <a:stretch/>
          </p:blipFill>
          <p:spPr bwMode="auto">
            <a:xfrm>
              <a:off x="775570" y="3259899"/>
              <a:ext cx="914400" cy="914400"/>
            </a:xfrm>
            <a:prstGeom prst="rect">
              <a:avLst/>
            </a:prstGeom>
          </p:spPr>
        </p:pic>
        <p:sp>
          <p:nvSpPr>
            <p:cNvPr id="4" name="Sprechblase: oval 3"/>
            <p:cNvSpPr>
              <a:spLocks noAdjustHandles="1" noChangeArrowheads="1" noChangeShapeType="1" noEditPoints="1" noGrp="1" noMove="1" noResize="1" noRot="1"/>
            </p:cNvSpPr>
            <p:nvPr/>
          </p:nvSpPr>
          <p:spPr bwMode="auto">
            <a:xfrm>
              <a:off x="1390389" y="2225263"/>
              <a:ext cx="2702367" cy="1203738"/>
            </a:xfrm>
            <a:prstGeom prst="wedgeEllipseCallout">
              <a:avLst>
                <a:gd name="adj1" fmla="val -47717"/>
                <a:gd name="adj2" fmla="val 592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Keine Ahnung. Das kann man doch gar nicht sagen!?</a:t>
              </a:r>
              <a:endParaRPr/>
            </a:p>
          </p:txBody>
        </p:sp>
      </p:grpSp>
      <p:grpSp>
        <p:nvGrpSpPr>
          <p:cNvPr id="5" name="Gruppieren 4"/>
          <p:cNvGrpSpPr>
            <a:grpSpLocks noGrp="1" noMove="1" noResize="1" noRot="1" noUngrp="1"/>
          </p:cNvGrpSpPr>
          <p:nvPr/>
        </p:nvGrpSpPr>
        <p:grpSpPr bwMode="auto">
          <a:xfrm>
            <a:off x="6440587" y="2336540"/>
            <a:ext cx="3317186" cy="1900388"/>
            <a:chOff x="6440587" y="1985812"/>
            <a:chExt cx="3317186" cy="1900388"/>
          </a:xfrm>
        </p:grpSpPr>
        <p:pic>
          <p:nvPicPr>
            <p:cNvPr id="14" name="Grafik 13" descr="Benutzer Silhouette"/>
            <p:cNvPicPr>
              <a:picLocks noAdjustHandles="1" noChangeAspect="1" noChangeArrowheads="1" noChangeShapeType="1" noEditPoints="1" noGrp="1" noMove="1" noResize="1" noRot="1" noCrop="1"/>
            </p:cNvPicPr>
            <p:nvPr/>
          </p:nvPicPr>
          <p:blipFill>
            <a:blip r:embed="rId2"/>
            <a:stretch/>
          </p:blipFill>
          <p:spPr bwMode="auto">
            <a:xfrm>
              <a:off x="8843373" y="2971800"/>
              <a:ext cx="914400" cy="914400"/>
            </a:xfrm>
            <a:prstGeom prst="rect">
              <a:avLst/>
            </a:prstGeom>
          </p:spPr>
        </p:pic>
        <p:sp>
          <p:nvSpPr>
            <p:cNvPr id="17" name="Sprechblase: oval 16"/>
            <p:cNvSpPr>
              <a:spLocks noAdjustHandles="1" noChangeArrowheads="1" noChangeShapeType="1" noEditPoints="1" noGrp="1" noMove="1" noResize="1" noRot="1"/>
            </p:cNvSpPr>
            <p:nvPr/>
          </p:nvSpPr>
          <p:spPr bwMode="auto">
            <a:xfrm flipH="1">
              <a:off x="6440587" y="1985812"/>
              <a:ext cx="2702367" cy="1203738"/>
            </a:xfrm>
            <a:prstGeom prst="wedgeEllipseCallout">
              <a:avLst>
                <a:gd name="adj1" fmla="val -47717"/>
                <a:gd name="adj2" fmla="val 592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latin typeface="Comic Sans MS"/>
                  <a:cs typeface="Dreaming Outloud Pro"/>
                </a:rPr>
                <a:t>Es wird weniger Gas entstehen.</a:t>
              </a:r>
              <a:endParaRPr/>
            </a:p>
          </p:txBody>
        </p:sp>
      </p:grpSp>
      <p:grpSp>
        <p:nvGrpSpPr>
          <p:cNvPr id="2" name="Gruppieren 1"/>
          <p:cNvGrpSpPr>
            <a:grpSpLocks noGrp="1" noMove="1" noResize="1" noRot="1" noUngrp="1"/>
          </p:cNvGrpSpPr>
          <p:nvPr/>
        </p:nvGrpSpPr>
        <p:grpSpPr bwMode="auto">
          <a:xfrm>
            <a:off x="5691113" y="4420890"/>
            <a:ext cx="3317186" cy="1900388"/>
            <a:chOff x="5691113" y="4070162"/>
            <a:chExt cx="3317186" cy="1900388"/>
          </a:xfrm>
        </p:grpSpPr>
        <p:pic>
          <p:nvPicPr>
            <p:cNvPr id="18" name="Grafik 17" descr="Benutzer Silhouette"/>
            <p:cNvPicPr>
              <a:picLocks noAdjustHandles="1" noChangeAspect="1" noChangeArrowheads="1" noChangeShapeType="1" noEditPoints="1" noGrp="1" noMove="1" noResize="1" noRot="1" noCrop="1"/>
            </p:cNvPicPr>
            <p:nvPr/>
          </p:nvPicPr>
          <p:blipFill>
            <a:blip r:embed="rId2"/>
            <a:stretch/>
          </p:blipFill>
          <p:spPr bwMode="auto">
            <a:xfrm>
              <a:off x="8093899" y="5056150"/>
              <a:ext cx="914400" cy="914400"/>
            </a:xfrm>
            <a:prstGeom prst="rect">
              <a:avLst/>
            </a:prstGeom>
          </p:spPr>
        </p:pic>
        <p:sp>
          <p:nvSpPr>
            <p:cNvPr id="20" name="Sprechblase: oval 19"/>
            <p:cNvSpPr>
              <a:spLocks noAdjustHandles="1" noChangeArrowheads="1" noChangeShapeType="1" noEditPoints="1" noGrp="1" noMove="1" noResize="1" noRot="1"/>
            </p:cNvSpPr>
            <p:nvPr/>
          </p:nvSpPr>
          <p:spPr bwMode="auto">
            <a:xfrm flipH="1">
              <a:off x="5691113" y="4070162"/>
              <a:ext cx="2702367" cy="1203738"/>
            </a:xfrm>
            <a:prstGeom prst="wedgeEllipseCallout">
              <a:avLst>
                <a:gd name="adj1" fmla="val -47717"/>
                <a:gd name="adj2" fmla="val 592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a:solidFill>
                    <a:schemeClr val="tx1"/>
                  </a:solidFill>
                  <a:latin typeface="Comic Sans MS"/>
                  <a:cs typeface="Dreaming Outloud Pro"/>
                </a:rPr>
                <a:t>Ich glaube, es entsteht mehr Gas als bei der ersten!</a:t>
              </a:r>
              <a:endParaRPr/>
            </a:p>
          </p:txBody>
        </p:sp>
      </p:grpSp>
      <p:grpSp>
        <p:nvGrpSpPr>
          <p:cNvPr id="7" name="Gruppieren 6"/>
          <p:cNvGrpSpPr>
            <a:grpSpLocks noGrp="1" noMove="1" noResize="1" noRot="1" noUngrp="1"/>
          </p:cNvGrpSpPr>
          <p:nvPr/>
        </p:nvGrpSpPr>
        <p:grpSpPr bwMode="auto">
          <a:xfrm>
            <a:off x="1055320" y="4236927"/>
            <a:ext cx="4235420" cy="2302101"/>
            <a:chOff x="1055320" y="3886199"/>
            <a:chExt cx="4235420" cy="2302101"/>
          </a:xfrm>
        </p:grpSpPr>
        <p:pic>
          <p:nvPicPr>
            <p:cNvPr id="21" name="Grafik 20" descr="Benutzer Silhouette"/>
            <p:cNvPicPr>
              <a:picLocks noAdjustHandles="1" noChangeAspect="1" noChangeArrowheads="1" noChangeShapeType="1" noEditPoints="1" noGrp="1" noMove="1" noResize="1" noRot="1" noCrop="1"/>
            </p:cNvPicPr>
            <p:nvPr/>
          </p:nvPicPr>
          <p:blipFill>
            <a:blip r:embed="rId2"/>
            <a:stretch/>
          </p:blipFill>
          <p:spPr bwMode="auto">
            <a:xfrm>
              <a:off x="1055320" y="5273900"/>
              <a:ext cx="914400" cy="914400"/>
            </a:xfrm>
            <a:prstGeom prst="rect">
              <a:avLst/>
            </a:prstGeom>
          </p:spPr>
        </p:pic>
        <p:sp>
          <p:nvSpPr>
            <p:cNvPr id="22" name="Sprechblase: oval 21"/>
            <p:cNvSpPr>
              <a:spLocks noAdjustHandles="1" noChangeArrowheads="1" noChangeShapeType="1" noEditPoints="1" noGrp="1" noMove="1" noResize="1" noRot="1"/>
            </p:cNvSpPr>
            <p:nvPr/>
          </p:nvSpPr>
          <p:spPr bwMode="auto">
            <a:xfrm>
              <a:off x="1689970" y="3886199"/>
              <a:ext cx="3543943" cy="1550097"/>
            </a:xfrm>
            <a:prstGeom prst="wedgeEllipseCallout">
              <a:avLst>
                <a:gd name="adj1" fmla="val -47717"/>
                <a:gd name="adj2" fmla="val 592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solidFill>
                  <a:schemeClr val="tx1"/>
                </a:solidFill>
                <a:latin typeface="Comic Sans MS"/>
              </a:endParaRPr>
            </a:p>
          </p:txBody>
        </p:sp>
        <p:sp>
          <p:nvSpPr>
            <p:cNvPr id="23" name="Textfeld 22"/>
            <p:cNvSpPr txBox="1">
              <a:spLocks noAdjustHandles="1" noChangeArrowheads="1" noChangeShapeType="1" noEditPoints="1" noGrp="1" noMove="1" noResize="1" noRot="1"/>
            </p:cNvSpPr>
            <p:nvPr/>
          </p:nvSpPr>
          <p:spPr bwMode="auto">
            <a:xfrm>
              <a:off x="1633141" y="4243679"/>
              <a:ext cx="3657599" cy="1077218"/>
            </a:xfrm>
            <a:prstGeom prst="rect">
              <a:avLst/>
            </a:prstGeom>
            <a:noFill/>
          </p:spPr>
          <p:txBody>
            <a:bodyPr wrap="square">
              <a:spAutoFit/>
            </a:bodyPr>
            <a:lstStyle/>
            <a:p>
              <a:pPr algn="ctr">
                <a:defRPr/>
              </a:pPr>
              <a:r>
                <a:rPr lang="de-DE" sz="1600">
                  <a:solidFill>
                    <a:schemeClr val="tx1"/>
                  </a:solidFill>
                  <a:latin typeface="Comic Sans MS"/>
                  <a:cs typeface="Dreaming Outloud Pro"/>
                </a:rPr>
                <a:t>Selbstverständlich entsteht dieselbe Menge an Gas – Es wird ja auch die gleiche Brausetablette hinzugefügt.</a:t>
              </a:r>
              <a:endParaRPr/>
            </a:p>
          </p:txBody>
        </p:sp>
      </p:grpSp>
      <p:grpSp>
        <p:nvGrpSpPr>
          <p:cNvPr id="24" name="Gruppieren 23"/>
          <p:cNvGrpSpPr>
            <a:grpSpLocks noGrp="1" noMove="1" noResize="1" noRot="1" noUngrp="1"/>
          </p:cNvGrpSpPr>
          <p:nvPr/>
        </p:nvGrpSpPr>
        <p:grpSpPr bwMode="auto">
          <a:xfrm>
            <a:off x="0" y="125260"/>
            <a:ext cx="9906000" cy="1102290"/>
            <a:chOff x="0" y="125260"/>
            <a:chExt cx="9906000" cy="1102290"/>
          </a:xfrm>
        </p:grpSpPr>
        <p:sp>
          <p:nvSpPr>
            <p:cNvPr id="25" name="Rechteck 24"/>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26" name="Gruppieren 25"/>
            <p:cNvGrpSpPr>
              <a:grpSpLocks noGrp="1" noMove="1" noResize="1" noRot="1" noUngrp="1"/>
            </p:cNvGrpSpPr>
            <p:nvPr/>
          </p:nvGrpSpPr>
          <p:grpSpPr bwMode="auto">
            <a:xfrm>
              <a:off x="418365" y="125260"/>
              <a:ext cx="3870543" cy="1102290"/>
              <a:chOff x="3017729" y="125260"/>
              <a:chExt cx="3870543" cy="1102290"/>
            </a:xfrm>
          </p:grpSpPr>
          <p:sp>
            <p:nvSpPr>
              <p:cNvPr id="28" name="Rechteck 27"/>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Textfeld 29"/>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31" name="Gruppieren 30"/>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32" name="Grafik 31" descr="Filmstreifen Silhouette"/>
                <p:cNvPicPr>
                  <a:picLocks noAdjustHandles="1" noChangeAspect="1" noChangeArrowheads="1" noChangeShapeType="1" noEditPoints="1" noGrp="1" noMove="1" noResize="1" noRot="1" noCrop="1"/>
                </p:cNvPicPr>
                <p:nvPr/>
              </p:nvPicPr>
              <p:blipFill>
                <a:blip r:embed="rId3"/>
                <a:stretch/>
              </p:blipFill>
              <p:spPr bwMode="auto">
                <a:xfrm>
                  <a:off x="3458235" y="4665107"/>
                  <a:ext cx="914400" cy="914400"/>
                </a:xfrm>
                <a:prstGeom prst="rect">
                  <a:avLst/>
                </a:prstGeom>
              </p:spPr>
            </p:pic>
            <p:pic>
              <p:nvPicPr>
                <p:cNvPr id="34" name="Grafik 33" descr="Lupe Silhouette"/>
                <p:cNvPicPr>
                  <a:picLocks noAdjustHandles="1" noChangeAspect="1" noChangeArrowheads="1" noChangeShapeType="1" noEditPoints="1" noGrp="1" noMove="1" noResize="1" noRot="1" noCrop="1"/>
                </p:cNvPicPr>
                <p:nvPr/>
              </p:nvPicPr>
              <p:blipFill>
                <a:blip r:embed="rId4"/>
                <a:stretch/>
              </p:blipFill>
              <p:spPr bwMode="auto">
                <a:xfrm>
                  <a:off x="3636494" y="4864810"/>
                  <a:ext cx="1139672" cy="1139672"/>
                </a:xfrm>
                <a:prstGeom prst="rect">
                  <a:avLst/>
                </a:prstGeom>
              </p:spPr>
            </p:pic>
          </p:grpSp>
        </p:grpSp>
        <p:sp>
          <p:nvSpPr>
            <p:cNvPr id="27" name="Textfeld 26"/>
            <p:cNvSpPr txBox="1">
              <a:spLocks noAdjustHandles="1" noChangeArrowheads="1" noChangeShapeType="1" noEditPoints="1" noGrp="1" noMove="1" noResize="1" noRot="1"/>
            </p:cNvSpPr>
            <p:nvPr/>
          </p:nvSpPr>
          <p:spPr bwMode="auto">
            <a:xfrm>
              <a:off x="5885263" y="319413"/>
              <a:ext cx="3082330"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Vermutung</a:t>
              </a:r>
              <a:endParaRPr/>
            </a:p>
          </p:txBody>
        </p:sp>
      </p:grpSp>
      <p:pic>
        <p:nvPicPr>
          <p:cNvPr id="29" name="Grafik 28" descr="Benutzer Silhouette"/>
          <p:cNvPicPr>
            <a:picLocks noAdjustHandles="1" noChangeAspect="1" noChangeArrowheads="1" noChangeShapeType="1" noEditPoints="1" noGrp="1" noMove="1" noResize="1" noRot="1" noCrop="1"/>
          </p:cNvPicPr>
          <p:nvPr/>
        </p:nvPicPr>
        <p:blipFill>
          <a:blip r:embed="rId2"/>
          <a:stretch/>
        </p:blipFill>
        <p:spPr bwMode="auto">
          <a:xfrm>
            <a:off x="9088184" y="401251"/>
            <a:ext cx="522320" cy="522320"/>
          </a:xfrm>
          <a:prstGeom prst="rect">
            <a:avLst/>
          </a:prstGeom>
        </p:spPr>
      </p:pic>
      <p:sp>
        <p:nvSpPr>
          <p:cNvPr id="35" name="Textfeld 34"/>
          <p:cNvSpPr txBox="1">
            <a:spLocks noAdjustHandles="1" noChangeArrowheads="1" noChangeShapeType="1" noEditPoints="1" noGrp="1" noMove="1" noResize="1" noRot="1"/>
          </p:cNvSpPr>
          <p:nvPr/>
        </p:nvSpPr>
        <p:spPr bwMode="auto">
          <a:xfrm>
            <a:off x="418365" y="1398945"/>
            <a:ext cx="2550303" cy="369332"/>
          </a:xfrm>
          <a:prstGeom prst="rect">
            <a:avLst/>
          </a:prstGeom>
          <a:noFill/>
        </p:spPr>
        <p:txBody>
          <a:bodyPr wrap="square" rtlCol="0">
            <a:spAutoFit/>
          </a:bodyPr>
          <a:lstStyle/>
          <a:p>
            <a:pPr>
              <a:defRPr/>
            </a:pPr>
            <a:r>
              <a:rPr lang="de-DE" b="1"/>
              <a:t>Aufgabe 3)</a:t>
            </a:r>
            <a:endParaRPr/>
          </a:p>
        </p:txBody>
      </p:sp>
      <p:sp>
        <p:nvSpPr>
          <p:cNvPr id="36" name="Textfeld 35"/>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5</a:t>
            </a:r>
            <a:endParaRPr/>
          </a:p>
        </p:txBody>
      </p:sp>
      <p:pic>
        <p:nvPicPr>
          <p:cNvPr id="37" name="Grafik 36"/>
          <p:cNvPicPr>
            <a:picLocks noAdjustHandles="1" noChangeAspect="1" noChangeArrowheads="1" noChangeShapeType="1" noEditPoints="1" noGrp="1" noMove="1" noResize="1" noRot="1" noCrop="1"/>
          </p:cNvPicPr>
          <p:nvPr/>
        </p:nvPicPr>
        <p:blipFill>
          <a:blip r:embed="rId5"/>
          <a:stretch/>
        </p:blipFill>
        <p:spPr bwMode="auto">
          <a:xfrm>
            <a:off x="0" y="6685125"/>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a:spLocks noAdjustHandles="1" noChangeArrowheads="1" noChangeShapeType="1" noEditPoints="1" noGrp="1" noMove="1" noResize="1" noRot="1"/>
          </p:cNvSpPr>
          <p:nvPr/>
        </p:nvSpPr>
        <p:spPr bwMode="auto">
          <a:xfrm>
            <a:off x="418366" y="1722327"/>
            <a:ext cx="8587848" cy="369332"/>
          </a:xfrm>
          <a:prstGeom prst="rect">
            <a:avLst/>
          </a:prstGeom>
          <a:noFill/>
        </p:spPr>
        <p:txBody>
          <a:bodyPr wrap="square" rtlCol="0">
            <a:spAutoFit/>
          </a:bodyPr>
          <a:lstStyle/>
          <a:p>
            <a:pPr>
              <a:defRPr/>
            </a:pPr>
            <a:r>
              <a:rPr lang="de-DE" b="1"/>
              <a:t>Betrachte</a:t>
            </a:r>
            <a:r>
              <a:rPr lang="de-DE"/>
              <a:t> den zweiten Teil des Versuchsvideos „Der Brausetabletten-Versuch“. </a:t>
            </a:r>
            <a:endParaRPr/>
          </a:p>
        </p:txBody>
      </p:sp>
      <p:sp>
        <p:nvSpPr>
          <p:cNvPr id="15" name="Rechteck 14"/>
          <p:cNvSpPr>
            <a:spLocks noAdjustHandles="1" noChangeArrowheads="1" noChangeShapeType="1" noEditPoints="1" noGrp="1" noMove="1" noResize="1" noRot="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a:grpSpLocks noGrp="1" noMove="1" noResize="1" noRot="1" noUngrp="1"/>
          </p:cNvGrpSpPr>
          <p:nvPr/>
        </p:nvGrpSpPr>
        <p:grpSpPr bwMode="auto">
          <a:xfrm>
            <a:off x="0" y="125260"/>
            <a:ext cx="9906000" cy="1102290"/>
            <a:chOff x="0" y="125260"/>
            <a:chExt cx="9906000" cy="1102290"/>
          </a:xfrm>
        </p:grpSpPr>
        <p:sp>
          <p:nvSpPr>
            <p:cNvPr id="14" name="Rechteck 13"/>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a:grpSpLocks noGrp="1" noMove="1" noResize="1" noRot="1" noUngrp="1"/>
            </p:cNvGrpSpPr>
            <p:nvPr/>
          </p:nvGrpSpPr>
          <p:grpSpPr bwMode="auto">
            <a:xfrm>
              <a:off x="418365" y="125260"/>
              <a:ext cx="3870543" cy="1102290"/>
              <a:chOff x="3017729" y="125260"/>
              <a:chExt cx="3870543" cy="1102290"/>
            </a:xfrm>
          </p:grpSpPr>
          <p:sp>
            <p:nvSpPr>
              <p:cNvPr id="20" name="Rechteck 19"/>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22" name="Gruppieren 21"/>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23" name="Grafik 22" descr="Filmstreifen Silhouette"/>
                <p:cNvPicPr>
                  <a:picLocks noAdjustHandles="1" noChangeAspect="1" noChangeArrowheads="1" noChangeShapeType="1" noEditPoints="1" noGrp="1" noMove="1" noResize="1" noRot="1" noCrop="1"/>
                </p:cNvPicPr>
                <p:nvPr/>
              </p:nvPicPr>
              <p:blipFill>
                <a:blip r:embed="rId2"/>
                <a:stretch/>
              </p:blipFill>
              <p:spPr bwMode="auto">
                <a:xfrm>
                  <a:off x="3458235" y="4665107"/>
                  <a:ext cx="914400" cy="914400"/>
                </a:xfrm>
                <a:prstGeom prst="rect">
                  <a:avLst/>
                </a:prstGeom>
              </p:spPr>
            </p:pic>
            <p:pic>
              <p:nvPicPr>
                <p:cNvPr id="24" name="Grafik 23" descr="Lupe Silhouette"/>
                <p:cNvPicPr>
                  <a:picLocks noAdjustHandles="1" noChangeAspect="1" noChangeArrowheads="1" noChangeShapeType="1" noEditPoints="1" noGrp="1" noMove="1" noResize="1" noRot="1" noCrop="1"/>
                </p:cNvPicPr>
                <p:nvPr/>
              </p:nvPicPr>
              <p:blipFill>
                <a:blip r:embed="rId3"/>
                <a:stretch/>
              </p:blipFill>
              <p:spPr bwMode="auto">
                <a:xfrm>
                  <a:off x="3636494" y="4864810"/>
                  <a:ext cx="1139672" cy="1139672"/>
                </a:xfrm>
                <a:prstGeom prst="rect">
                  <a:avLst/>
                </a:prstGeom>
              </p:spPr>
            </p:pic>
          </p:grpSp>
        </p:grpSp>
        <p:sp>
          <p:nvSpPr>
            <p:cNvPr id="18" name="Textfeld 17"/>
            <p:cNvSpPr txBox="1">
              <a:spLocks noAdjustHandles="1" noChangeArrowheads="1" noChangeShapeType="1" noEditPoints="1" noGrp="1" noMove="1" noResize="1" noRot="1"/>
            </p:cNvSpPr>
            <p:nvPr/>
          </p:nvSpPr>
          <p:spPr bwMode="auto">
            <a:xfrm>
              <a:off x="5617094" y="319413"/>
              <a:ext cx="3350499"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Durchführung II</a:t>
              </a:r>
              <a:endParaRPr/>
            </a:p>
          </p:txBody>
        </p:sp>
      </p:grpSp>
      <p:pic>
        <p:nvPicPr>
          <p:cNvPr id="27" name="Grafik 26" descr="Benutzer Silhouette"/>
          <p:cNvPicPr>
            <a:picLocks noAdjustHandles="1" noChangeAspect="1" noChangeArrowheads="1" noChangeShapeType="1" noEditPoints="1" noGrp="1" noMove="1" noResize="1" noRot="1" noCrop="1"/>
          </p:cNvPicPr>
          <p:nvPr/>
        </p:nvPicPr>
        <p:blipFill>
          <a:blip r:embed="rId4"/>
          <a:stretch/>
        </p:blipFill>
        <p:spPr bwMode="auto">
          <a:xfrm>
            <a:off x="9088184" y="375492"/>
            <a:ext cx="522320" cy="522320"/>
          </a:xfrm>
          <a:prstGeom prst="rect">
            <a:avLst/>
          </a:prstGeom>
        </p:spPr>
      </p:pic>
      <p:sp>
        <p:nvSpPr>
          <p:cNvPr id="28" name="Textfeld 27"/>
          <p:cNvSpPr txBox="1">
            <a:spLocks noAdjustHandles="1" noChangeArrowheads="1" noChangeShapeType="1" noEditPoints="1" noGrp="1" noMove="1" noResize="1" noRot="1"/>
          </p:cNvSpPr>
          <p:nvPr/>
        </p:nvSpPr>
        <p:spPr bwMode="auto">
          <a:xfrm>
            <a:off x="418365" y="1398945"/>
            <a:ext cx="2550303" cy="369332"/>
          </a:xfrm>
          <a:prstGeom prst="rect">
            <a:avLst/>
          </a:prstGeom>
          <a:noFill/>
        </p:spPr>
        <p:txBody>
          <a:bodyPr wrap="square" rtlCol="0">
            <a:spAutoFit/>
          </a:bodyPr>
          <a:lstStyle/>
          <a:p>
            <a:pPr>
              <a:defRPr/>
            </a:pPr>
            <a:r>
              <a:rPr lang="de-DE" b="1"/>
              <a:t>Aufgabe 4)</a:t>
            </a:r>
            <a:endParaRPr/>
          </a:p>
        </p:txBody>
      </p:sp>
      <p:grpSp>
        <p:nvGrpSpPr>
          <p:cNvPr id="11" name="Gruppieren 10"/>
          <p:cNvGrpSpPr>
            <a:grpSpLocks noGrp="1" noMove="1" noResize="1" noRot="1" noUngrp="1"/>
          </p:cNvGrpSpPr>
          <p:nvPr/>
        </p:nvGrpSpPr>
        <p:grpSpPr bwMode="auto">
          <a:xfrm>
            <a:off x="556656" y="4818324"/>
            <a:ext cx="8879978" cy="914951"/>
            <a:chOff x="556656" y="4818324"/>
            <a:chExt cx="8879978" cy="914951"/>
          </a:xfrm>
        </p:grpSpPr>
        <p:sp>
          <p:nvSpPr>
            <p:cNvPr id="16" name="Textfeld 15"/>
            <p:cNvSpPr txBox="1">
              <a:spLocks noAdjustHandles="1" noChangeArrowheads="1" noChangeShapeType="1" noEditPoints="1" noGrp="1" noMove="1" noResize="1" noRot="1"/>
            </p:cNvSpPr>
            <p:nvPr/>
          </p:nvSpPr>
          <p:spPr bwMode="auto">
            <a:xfrm>
              <a:off x="556656" y="4855903"/>
              <a:ext cx="3601986" cy="369332"/>
            </a:xfrm>
            <a:prstGeom prst="rect">
              <a:avLst/>
            </a:prstGeom>
            <a:noFill/>
          </p:spPr>
          <p:txBody>
            <a:bodyPr wrap="square" rtlCol="0">
              <a:spAutoFit/>
            </a:bodyPr>
            <a:lstStyle/>
            <a:p>
              <a:pPr>
                <a:defRPr/>
              </a:pPr>
              <a:r>
                <a:rPr lang="de-DE"/>
                <a:t>Hat sich deine Vermutung bestätigt? </a:t>
              </a:r>
              <a:endParaRPr/>
            </a:p>
          </p:txBody>
        </p:sp>
        <p:sp>
          <p:nvSpPr>
            <p:cNvPr id="2" name="Textfeld 1"/>
            <p:cNvSpPr txBox="1">
              <a:spLocks noAdjustHandles="1" noChangeArrowheads="1" noChangeShapeType="1" noEditPoints="1" noGrp="1" noMove="1" noResize="1" noRot="1"/>
            </p:cNvSpPr>
            <p:nvPr/>
          </p:nvSpPr>
          <p:spPr bwMode="auto">
            <a:xfrm>
              <a:off x="4953000" y="4818324"/>
              <a:ext cx="433192" cy="369332"/>
            </a:xfrm>
            <a:prstGeom prst="rect">
              <a:avLst/>
            </a:prstGeom>
            <a:noFill/>
          </p:spPr>
          <p:txBody>
            <a:bodyPr wrap="square" rtlCol="0">
              <a:spAutoFit/>
            </a:bodyPr>
            <a:lstStyle/>
            <a:p>
              <a:pPr>
                <a:defRPr/>
              </a:pPr>
              <a:r>
                <a:rPr lang="de-DE"/>
                <a:t>Ja</a:t>
              </a:r>
              <a:endParaRPr/>
            </a:p>
          </p:txBody>
        </p:sp>
        <p:sp>
          <p:nvSpPr>
            <p:cNvPr id="19" name="Textfeld 18"/>
            <p:cNvSpPr txBox="1">
              <a:spLocks noAdjustHandles="1" noChangeArrowheads="1" noChangeShapeType="1" noEditPoints="1" noGrp="1" noMove="1" noResize="1" noRot="1"/>
            </p:cNvSpPr>
            <p:nvPr/>
          </p:nvSpPr>
          <p:spPr bwMode="auto">
            <a:xfrm>
              <a:off x="6257793" y="4830851"/>
              <a:ext cx="644047" cy="369332"/>
            </a:xfrm>
            <a:prstGeom prst="rect">
              <a:avLst/>
            </a:prstGeom>
            <a:noFill/>
          </p:spPr>
          <p:txBody>
            <a:bodyPr wrap="square" rtlCol="0">
              <a:spAutoFit/>
            </a:bodyPr>
            <a:lstStyle/>
            <a:p>
              <a:pPr>
                <a:defRPr/>
              </a:pPr>
              <a:r>
                <a:rPr lang="de-DE"/>
                <a:t>Nein</a:t>
              </a:r>
              <a:endParaRPr/>
            </a:p>
          </p:txBody>
        </p:sp>
        <p:sp>
          <p:nvSpPr>
            <p:cNvPr id="3" name="Ellipse 2"/>
            <p:cNvSpPr>
              <a:spLocks noAdjustHandles="1" noChangeArrowheads="1" noChangeShapeType="1" noEditPoints="1" noGrp="1" noMove="1" noResize="1" noRot="1"/>
            </p:cNvSpPr>
            <p:nvPr/>
          </p:nvSpPr>
          <p:spPr bwMode="auto">
            <a:xfrm>
              <a:off x="4701000" y="4914569"/>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Ellipse 24"/>
            <p:cNvSpPr>
              <a:spLocks noAdjustHandles="1" noChangeArrowheads="1" noChangeShapeType="1" noEditPoints="1" noGrp="1" noMove="1" noResize="1" noRot="1"/>
            </p:cNvSpPr>
            <p:nvPr/>
          </p:nvSpPr>
          <p:spPr bwMode="auto">
            <a:xfrm>
              <a:off x="6067695" y="4932569"/>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Textfeld 25"/>
            <p:cNvSpPr txBox="1">
              <a:spLocks noAdjustHandles="1" noChangeArrowheads="1" noChangeShapeType="1" noEditPoints="1" noGrp="1" noMove="1" noResize="1" noRot="1"/>
            </p:cNvSpPr>
            <p:nvPr/>
          </p:nvSpPr>
          <p:spPr bwMode="auto">
            <a:xfrm>
              <a:off x="957488" y="5363943"/>
              <a:ext cx="3601986" cy="369332"/>
            </a:xfrm>
            <a:prstGeom prst="rect">
              <a:avLst/>
            </a:prstGeom>
            <a:noFill/>
          </p:spPr>
          <p:txBody>
            <a:bodyPr wrap="square" rtlCol="0">
              <a:spAutoFit/>
            </a:bodyPr>
            <a:lstStyle/>
            <a:p>
              <a:pPr>
                <a:defRPr/>
              </a:pPr>
              <a:r>
                <a:rPr lang="de-DE"/>
                <a:t>Ich hätte da noch eine Frage offen:</a:t>
              </a:r>
              <a:endParaRPr/>
            </a:p>
          </p:txBody>
        </p:sp>
        <p:cxnSp>
          <p:nvCxnSpPr>
            <p:cNvPr id="5" name="Gerader Verbinder 4"/>
            <p:cNvCxnSpPr>
              <a:cxnSpLocks noAdjustHandles="1" noChangeArrowheads="1" noChangeShapeType="1" noEditPoints="1" noGrp="1" noMove="1" noResize="1" noRot="1"/>
            </p:cNvCxnSpPr>
            <p:nvPr/>
          </p:nvCxnSpPr>
          <p:spPr bwMode="auto">
            <a:xfrm>
              <a:off x="4396634" y="5658119"/>
              <a:ext cx="50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uppieren 7"/>
            <p:cNvGrpSpPr>
              <a:grpSpLocks noGrp="1" noMove="1" noResize="1" noRot="1" noUngrp="1"/>
            </p:cNvGrpSpPr>
            <p:nvPr/>
          </p:nvGrpSpPr>
          <p:grpSpPr bwMode="auto">
            <a:xfrm>
              <a:off x="557077" y="5368609"/>
              <a:ext cx="569617" cy="360000"/>
              <a:chOff x="9215997" y="5719705"/>
              <a:chExt cx="569617" cy="360000"/>
            </a:xfrm>
          </p:grpSpPr>
          <p:pic>
            <p:nvPicPr>
              <p:cNvPr id="7" name="Grafik 6" descr="Fragezeichen Silhouette"/>
              <p:cNvPicPr>
                <a:picLocks noAdjustHandles="1" noChangeAspect="1" noChangeArrowheads="1" noChangeShapeType="1" noEditPoints="1" noGrp="1" noMove="1" noResize="1" noRot="1" noCrop="1"/>
              </p:cNvPicPr>
              <p:nvPr/>
            </p:nvPicPr>
            <p:blipFill>
              <a:blip r:embed="rId5"/>
              <a:stretch/>
            </p:blipFill>
            <p:spPr bwMode="auto">
              <a:xfrm>
                <a:off x="9215997" y="5719705"/>
                <a:ext cx="360000" cy="360000"/>
              </a:xfrm>
              <a:prstGeom prst="rect">
                <a:avLst/>
              </a:prstGeom>
            </p:spPr>
          </p:pic>
          <p:pic>
            <p:nvPicPr>
              <p:cNvPr id="6" name="Grafik 5" descr="Ausrufezeichen Silhouette"/>
              <p:cNvPicPr>
                <a:picLocks noAdjustHandles="1" noChangeAspect="1" noChangeArrowheads="1" noChangeShapeType="1" noEditPoints="1" noGrp="1" noMove="1" noResize="1" noRot="1" noCrop="1"/>
              </p:cNvPicPr>
              <p:nvPr/>
            </p:nvPicPr>
            <p:blipFill>
              <a:blip r:embed="rId6"/>
              <a:stretch/>
            </p:blipFill>
            <p:spPr bwMode="auto">
              <a:xfrm>
                <a:off x="9425614" y="5719705"/>
                <a:ext cx="360000" cy="360000"/>
              </a:xfrm>
              <a:prstGeom prst="rect">
                <a:avLst/>
              </a:prstGeom>
            </p:spPr>
          </p:pic>
        </p:grpSp>
      </p:grpSp>
      <p:sp>
        <p:nvSpPr>
          <p:cNvPr id="29" name="Textfeld 28"/>
          <p:cNvSpPr txBox="1">
            <a:spLocks noAdjustHandles="1" noChangeArrowheads="1" noChangeShapeType="1" noEditPoints="1" noGrp="1" noMove="1" noResize="1" noRot="1"/>
          </p:cNvSpPr>
          <p:nvPr/>
        </p:nvSpPr>
        <p:spPr bwMode="auto">
          <a:xfrm>
            <a:off x="2058787" y="4492630"/>
            <a:ext cx="3277860" cy="261610"/>
          </a:xfrm>
          <a:prstGeom prst="rect">
            <a:avLst/>
          </a:prstGeom>
          <a:noFill/>
        </p:spPr>
        <p:txBody>
          <a:bodyPr wrap="square" rtlCol="0">
            <a:spAutoFit/>
          </a:bodyPr>
          <a:lstStyle/>
          <a:p>
            <a:pPr>
              <a:defRPr/>
            </a:pPr>
            <a:r>
              <a:rPr lang="de-DE" sz="1100"/>
              <a:t>(Durch Klicken auf das Bild gelangst du zum Video.) </a:t>
            </a:r>
            <a:endParaRPr/>
          </a:p>
        </p:txBody>
      </p:sp>
      <p:pic>
        <p:nvPicPr>
          <p:cNvPr id="9" name="Grafik 8">
            <a:hlinkClick r:id="rId7"/>
          </p:cNvPr>
          <p:cNvPicPr>
            <a:picLocks noAdjustHandles="1" noChangeAspect="1" noChangeArrowheads="1" noChangeShapeType="1" noEditPoints="1" noGrp="1" noMove="1" noResize="1" noRot="1" noCrop="1"/>
          </p:cNvPicPr>
          <p:nvPr/>
        </p:nvPicPr>
        <p:blipFill>
          <a:blip r:embed="rId8"/>
          <a:srcRect l="0" t="11165" r="0" b="13997"/>
          <a:stretch/>
        </p:blipFill>
        <p:spPr bwMode="auto">
          <a:xfrm>
            <a:off x="2058787" y="2100216"/>
            <a:ext cx="5788425" cy="2435535"/>
          </a:xfrm>
          <a:prstGeom prst="rect">
            <a:avLst/>
          </a:prstGeom>
        </p:spPr>
      </p:pic>
      <p:grpSp>
        <p:nvGrpSpPr>
          <p:cNvPr id="30" name="Gruppieren 29"/>
          <p:cNvGrpSpPr>
            <a:grpSpLocks noGrp="1" noMove="1" noResize="1" noRot="1" noUngrp="1"/>
          </p:cNvGrpSpPr>
          <p:nvPr/>
        </p:nvGrpSpPr>
        <p:grpSpPr bwMode="auto">
          <a:xfrm>
            <a:off x="6224732" y="6031462"/>
            <a:ext cx="3984829" cy="612000"/>
            <a:chOff x="510969" y="6002168"/>
            <a:chExt cx="3984829" cy="612000"/>
          </a:xfrm>
        </p:grpSpPr>
        <p:pic>
          <p:nvPicPr>
            <p:cNvPr id="31" name="Grafik 30" descr="Pfeil mit einer Linie: Leichte Kurve mit einfarbiger Füllung">
              <a:hlinkClick r:id="rId9" action="ppaction://hlinksldjump"/>
            </p:cNvPr>
            <p:cNvPicPr>
              <a:picLocks noAdjustHandles="1" noChangeAspect="1" noChangeArrowheads="1" noChangeShapeType="1" noEditPoints="1" noGrp="1" noMove="1" noResize="1" noRot="1" noCrop="1"/>
            </p:cNvPicPr>
            <p:nvPr/>
          </p:nvPicPr>
          <p:blipFill>
            <a:blip r:embed="rId10"/>
            <a:stretch/>
          </p:blipFill>
          <p:spPr bwMode="auto">
            <a:xfrm>
              <a:off x="510969" y="6002168"/>
              <a:ext cx="612000" cy="612000"/>
            </a:xfrm>
            <a:prstGeom prst="rect">
              <a:avLst/>
            </a:prstGeom>
          </p:spPr>
        </p:pic>
        <p:sp>
          <p:nvSpPr>
            <p:cNvPr id="32" name="Textfeld 31">
              <a:hlinkClick r:id="rId9" action="ppaction://hlinksldjump"/>
            </p:cNvPr>
            <p:cNvSpPr txBox="1">
              <a:spLocks noAdjustHandles="1" noChangeArrowheads="1" noChangeShapeType="1" noEditPoints="1" noGrp="1" noMove="1" noResize="1" noRot="1"/>
            </p:cNvSpPr>
            <p:nvPr/>
          </p:nvSpPr>
          <p:spPr bwMode="auto">
            <a:xfrm>
              <a:off x="1122970" y="6135009"/>
              <a:ext cx="3372829" cy="369332"/>
            </a:xfrm>
            <a:prstGeom prst="rect">
              <a:avLst/>
            </a:prstGeom>
            <a:noFill/>
          </p:spPr>
          <p:txBody>
            <a:bodyPr wrap="square" rtlCol="0">
              <a:spAutoFit/>
            </a:bodyPr>
            <a:lstStyle/>
            <a:p>
              <a:pPr>
                <a:defRPr/>
              </a:pPr>
              <a:r>
                <a:rPr lang="de-DE"/>
                <a:t>Zurück zu Phase 3: Anpassen</a:t>
              </a:r>
              <a:endParaRPr/>
            </a:p>
          </p:txBody>
        </p:sp>
      </p:grpSp>
      <p:sp>
        <p:nvSpPr>
          <p:cNvPr id="34" name="Textfeld 33"/>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6</a:t>
            </a:r>
            <a:endParaRPr/>
          </a:p>
        </p:txBody>
      </p:sp>
      <p:pic>
        <p:nvPicPr>
          <p:cNvPr id="35" name="Grafik 34"/>
          <p:cNvPicPr>
            <a:picLocks noAdjustHandles="1" noChangeAspect="1" noChangeArrowheads="1" noChangeShapeType="1" noEditPoints="1" noGrp="1" noMove="1" noResize="1" noRot="1" noCrop="1"/>
          </p:cNvPicPr>
          <p:nvPr/>
        </p:nvPicPr>
        <p:blipFill>
          <a:blip r:embed="rId11"/>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a:spLocks noAdjustHandles="1" noChangeArrowheads="1" noChangeShapeType="1" noEditPoints="1" noGrp="1" noMove="1" noResize="1" noRot="1"/>
          </p:cNvSpPr>
          <p:nvPr/>
        </p:nvSpPr>
        <p:spPr bwMode="auto">
          <a:xfrm>
            <a:off x="418366" y="1722327"/>
            <a:ext cx="8587848" cy="646331"/>
          </a:xfrm>
          <a:prstGeom prst="rect">
            <a:avLst/>
          </a:prstGeom>
          <a:noFill/>
        </p:spPr>
        <p:txBody>
          <a:bodyPr wrap="square" rtlCol="0">
            <a:spAutoFit/>
          </a:bodyPr>
          <a:lstStyle/>
          <a:p>
            <a:pPr>
              <a:defRPr/>
            </a:pPr>
            <a:r>
              <a:rPr lang="de-DE" b="1"/>
              <a:t>Nenne</a:t>
            </a:r>
            <a:r>
              <a:rPr lang="de-DE"/>
              <a:t> Beispiele aus deinem Alltag, aus denen du Brausetabletten oder -pulver kennst. Welche Eigenschaften der Brausetabletten/des Brausepulvers werden dort ausgenutzt?</a:t>
            </a:r>
            <a:endParaRPr/>
          </a:p>
        </p:txBody>
      </p:sp>
      <p:sp>
        <p:nvSpPr>
          <p:cNvPr id="15" name="Rechteck 14"/>
          <p:cNvSpPr>
            <a:spLocks noAdjustHandles="1" noChangeArrowheads="1" noChangeShapeType="1" noEditPoints="1" noGrp="1" noMove="1" noResize="1" noRot="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a:grpSpLocks noGrp="1" noMove="1" noResize="1" noRot="1" noUngrp="1"/>
          </p:cNvGrpSpPr>
          <p:nvPr/>
        </p:nvGrpSpPr>
        <p:grpSpPr bwMode="auto">
          <a:xfrm>
            <a:off x="0" y="125260"/>
            <a:ext cx="9906000" cy="1102290"/>
            <a:chOff x="0" y="125260"/>
            <a:chExt cx="9906000" cy="1102290"/>
          </a:xfrm>
        </p:grpSpPr>
        <p:sp>
          <p:nvSpPr>
            <p:cNvPr id="14" name="Rechteck 13"/>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a:grpSpLocks noGrp="1" noMove="1" noResize="1" noRot="1" noUngrp="1"/>
            </p:cNvGrpSpPr>
            <p:nvPr/>
          </p:nvGrpSpPr>
          <p:grpSpPr bwMode="auto">
            <a:xfrm>
              <a:off x="418365" y="125260"/>
              <a:ext cx="3870543" cy="1102290"/>
              <a:chOff x="3017729" y="125260"/>
              <a:chExt cx="3870543" cy="1102290"/>
            </a:xfrm>
          </p:grpSpPr>
          <p:sp>
            <p:nvSpPr>
              <p:cNvPr id="20" name="Rechteck 19"/>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22" name="Gruppieren 21"/>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23" name="Grafik 22" descr="Filmstreifen Silhouette"/>
                <p:cNvPicPr>
                  <a:picLocks noAdjustHandles="1" noChangeAspect="1" noChangeArrowheads="1" noChangeShapeType="1" noEditPoints="1" noGrp="1" noMove="1" noResize="1" noRot="1" noCrop="1"/>
                </p:cNvPicPr>
                <p:nvPr/>
              </p:nvPicPr>
              <p:blipFill>
                <a:blip r:embed="rId2"/>
                <a:stretch/>
              </p:blipFill>
              <p:spPr bwMode="auto">
                <a:xfrm>
                  <a:off x="3458235" y="4665107"/>
                  <a:ext cx="914400" cy="914400"/>
                </a:xfrm>
                <a:prstGeom prst="rect">
                  <a:avLst/>
                </a:prstGeom>
              </p:spPr>
            </p:pic>
            <p:pic>
              <p:nvPicPr>
                <p:cNvPr id="24" name="Grafik 23" descr="Lupe Silhouette"/>
                <p:cNvPicPr>
                  <a:picLocks noAdjustHandles="1" noChangeAspect="1" noChangeArrowheads="1" noChangeShapeType="1" noEditPoints="1" noGrp="1" noMove="1" noResize="1" noRot="1" noCrop="1"/>
                </p:cNvPicPr>
                <p:nvPr/>
              </p:nvPicPr>
              <p:blipFill>
                <a:blip r:embed="rId3"/>
                <a:stretch/>
              </p:blipFill>
              <p:spPr bwMode="auto">
                <a:xfrm>
                  <a:off x="3636494" y="4864810"/>
                  <a:ext cx="1139672" cy="1139672"/>
                </a:xfrm>
                <a:prstGeom prst="rect">
                  <a:avLst/>
                </a:prstGeom>
              </p:spPr>
            </p:pic>
          </p:grpSp>
        </p:grpSp>
        <p:sp>
          <p:nvSpPr>
            <p:cNvPr id="18" name="Textfeld 17"/>
            <p:cNvSpPr txBox="1">
              <a:spLocks noAdjustHandles="1" noChangeArrowheads="1" noChangeShapeType="1" noEditPoints="1" noGrp="1" noMove="1" noResize="1" noRot="1"/>
            </p:cNvSpPr>
            <p:nvPr/>
          </p:nvSpPr>
          <p:spPr bwMode="auto">
            <a:xfrm>
              <a:off x="6025019" y="319413"/>
              <a:ext cx="2942573"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grpSp>
        <p:nvGrpSpPr>
          <p:cNvPr id="19" name="Gruppieren 18"/>
          <p:cNvGrpSpPr>
            <a:grpSpLocks noGrp="1" noMove="1" noResize="1" noRot="1" noUngrp="1"/>
          </p:cNvGrpSpPr>
          <p:nvPr/>
        </p:nvGrpSpPr>
        <p:grpSpPr bwMode="auto">
          <a:xfrm>
            <a:off x="796446" y="2723207"/>
            <a:ext cx="7934195" cy="3720229"/>
            <a:chOff x="5255712" y="2530258"/>
            <a:chExt cx="4283573" cy="3720229"/>
          </a:xfrm>
        </p:grpSpPr>
        <p:cxnSp>
          <p:nvCxnSpPr>
            <p:cNvPr id="25" name="Gerader Verbinder 24"/>
            <p:cNvCxnSpPr>
              <a:cxnSpLocks noAdjustHandles="1" noChangeArrowheads="1" noChangeShapeType="1" noEditPoints="1" noGrp="1" noMove="1" noResize="1" noRot="1"/>
            </p:cNvCxnSpPr>
            <p:nvPr/>
          </p:nvCxnSpPr>
          <p:spPr bwMode="auto">
            <a:xfrm>
              <a:off x="5255712" y="253025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noAdjustHandles="1" noChangeArrowheads="1" noChangeShapeType="1" noEditPoints="1" noGrp="1" noMove="1" noResize="1" noRot="1"/>
            </p:cNvCxnSpPr>
            <p:nvPr/>
          </p:nvCxnSpPr>
          <p:spPr bwMode="auto">
            <a:xfrm>
              <a:off x="5255712" y="306171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a:cxnSpLocks noAdjustHandles="1" noChangeArrowheads="1" noChangeShapeType="1" noEditPoints="1" noGrp="1" noMove="1" noResize="1" noRot="1"/>
            </p:cNvCxnSpPr>
            <p:nvPr/>
          </p:nvCxnSpPr>
          <p:spPr bwMode="auto">
            <a:xfrm>
              <a:off x="5255712" y="3593180"/>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cxnSpLocks noAdjustHandles="1" noChangeArrowheads="1" noChangeShapeType="1" noEditPoints="1" noGrp="1" noMove="1" noResize="1" noRot="1"/>
            </p:cNvCxnSpPr>
            <p:nvPr/>
          </p:nvCxnSpPr>
          <p:spPr bwMode="auto">
            <a:xfrm>
              <a:off x="5255712" y="4124641"/>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noAdjustHandles="1" noChangeArrowheads="1" noChangeShapeType="1" noEditPoints="1" noGrp="1" noMove="1" noResize="1" noRot="1"/>
            </p:cNvCxnSpPr>
            <p:nvPr/>
          </p:nvCxnSpPr>
          <p:spPr bwMode="auto">
            <a:xfrm>
              <a:off x="5255712" y="4656102"/>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a:cxnSpLocks noAdjustHandles="1" noChangeArrowheads="1" noChangeShapeType="1" noEditPoints="1" noGrp="1" noMove="1" noResize="1" noRot="1"/>
            </p:cNvCxnSpPr>
            <p:nvPr/>
          </p:nvCxnSpPr>
          <p:spPr bwMode="auto">
            <a:xfrm>
              <a:off x="5255712" y="5187563"/>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noAdjustHandles="1" noChangeArrowheads="1" noChangeShapeType="1" noEditPoints="1" noGrp="1" noMove="1" noResize="1" noRot="1"/>
            </p:cNvCxnSpPr>
            <p:nvPr/>
          </p:nvCxnSpPr>
          <p:spPr bwMode="auto">
            <a:xfrm>
              <a:off x="5255712" y="5719024"/>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a:cxnSpLocks noAdjustHandles="1" noChangeArrowheads="1" noChangeShapeType="1" noEditPoints="1" noGrp="1" noMove="1" noResize="1" noRot="1"/>
            </p:cNvCxnSpPr>
            <p:nvPr/>
          </p:nvCxnSpPr>
          <p:spPr bwMode="auto">
            <a:xfrm>
              <a:off x="5255712" y="6250487"/>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feld 34"/>
          <p:cNvSpPr txBox="1">
            <a:spLocks noAdjustHandles="1" noChangeArrowheads="1" noChangeShapeType="1" noEditPoints="1" noGrp="1" noMove="1" noResize="1" noRot="1"/>
          </p:cNvSpPr>
          <p:nvPr/>
        </p:nvSpPr>
        <p:spPr bwMode="auto">
          <a:xfrm>
            <a:off x="418365" y="1398945"/>
            <a:ext cx="2550303" cy="369332"/>
          </a:xfrm>
          <a:prstGeom prst="rect">
            <a:avLst/>
          </a:prstGeom>
          <a:noFill/>
        </p:spPr>
        <p:txBody>
          <a:bodyPr wrap="square" rtlCol="0">
            <a:spAutoFit/>
          </a:bodyPr>
          <a:lstStyle/>
          <a:p>
            <a:pPr>
              <a:defRPr/>
            </a:pPr>
            <a:r>
              <a:rPr lang="de-DE" b="1"/>
              <a:t>Aufgabe 5)</a:t>
            </a:r>
            <a:endParaRPr/>
          </a:p>
        </p:txBody>
      </p:sp>
      <p:pic>
        <p:nvPicPr>
          <p:cNvPr id="27" name="Grafik 26" descr="Fragen Silhouette">
            <a:hlinkClick r:id="rId4" action="ppaction://hlinksldjump"/>
          </p:cNvPr>
          <p:cNvPicPr>
            <a:picLocks noAdjustHandles="1" noChangeAspect="1" noChangeArrowheads="1" noChangeShapeType="1" noEditPoints="1" noGrp="1" noMove="1" noResize="1" noRot="1" noCrop="1"/>
          </p:cNvPicPr>
          <p:nvPr/>
        </p:nvPicPr>
        <p:blipFill>
          <a:blip r:embed="rId5"/>
          <a:stretch/>
        </p:blipFill>
        <p:spPr bwMode="auto">
          <a:xfrm>
            <a:off x="8967593" y="5684960"/>
            <a:ext cx="914400" cy="914400"/>
          </a:xfrm>
          <a:prstGeom prst="rect">
            <a:avLst/>
          </a:prstGeom>
        </p:spPr>
      </p:pic>
      <p:pic>
        <p:nvPicPr>
          <p:cNvPr id="36" name="Grafik 35" descr="Benutzer Silhouette"/>
          <p:cNvPicPr>
            <a:picLocks noAdjustHandles="1" noChangeAspect="1" noChangeArrowheads="1" noChangeShapeType="1" noEditPoints="1" noGrp="1" noMove="1" noResize="1" noRot="1" noCrop="1"/>
          </p:cNvPicPr>
          <p:nvPr/>
        </p:nvPicPr>
        <p:blipFill>
          <a:blip r:embed="rId6"/>
          <a:stretch/>
        </p:blipFill>
        <p:spPr bwMode="auto">
          <a:xfrm>
            <a:off x="9088184" y="375492"/>
            <a:ext cx="522320" cy="522320"/>
          </a:xfrm>
          <a:prstGeom prst="rect">
            <a:avLst/>
          </a:prstGeom>
        </p:spPr>
      </p:pic>
      <p:sp>
        <p:nvSpPr>
          <p:cNvPr id="37" name="Textfeld 36"/>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7</a:t>
            </a:r>
            <a:endParaRPr/>
          </a:p>
        </p:txBody>
      </p:sp>
      <p:pic>
        <p:nvPicPr>
          <p:cNvPr id="38" name="Grafik 37"/>
          <p:cNvPicPr>
            <a:picLocks noAdjustHandles="1" noChangeAspect="1" noChangeArrowheads="1" noChangeShapeType="1" noEditPoints="1" noGrp="1" noMove="1" noResize="1" noRot="1" noCrop="1"/>
          </p:cNvPicPr>
          <p:nvPr/>
        </p:nvPicPr>
        <p:blipFill>
          <a:blip r:embed="rId7"/>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 name="Textfeld 32"/>
          <p:cNvSpPr txBox="1"/>
          <p:nvPr/>
        </p:nvSpPr>
        <p:spPr bwMode="auto">
          <a:xfrm>
            <a:off x="418366" y="1722327"/>
            <a:ext cx="8587848" cy="646331"/>
          </a:xfrm>
          <a:prstGeom prst="rect">
            <a:avLst/>
          </a:prstGeom>
          <a:noFill/>
        </p:spPr>
        <p:txBody>
          <a:bodyPr wrap="square" rtlCol="0">
            <a:spAutoFit/>
          </a:bodyPr>
          <a:lstStyle/>
          <a:p>
            <a:pPr>
              <a:defRPr/>
            </a:pPr>
            <a:r>
              <a:rPr lang="de-DE"/>
              <a:t>Welche Beobachtungen konntest du in deinem Alltag beim Auflösen einer Brausetablette machen, die nicht im Video wiedergegeben wurden? </a:t>
            </a:r>
            <a:r>
              <a:rPr lang="de-DE" b="1"/>
              <a:t>Beschreibe</a:t>
            </a:r>
            <a:r>
              <a:rPr lang="de-DE"/>
              <a:t> diese kurz.</a:t>
            </a:r>
            <a:endParaRPr/>
          </a:p>
        </p:txBody>
      </p:sp>
      <p:sp>
        <p:nvSpPr>
          <p:cNvPr id="15" name="Rechteck 14"/>
          <p:cNvSpPr>
            <a:spLocks noAdjustHandles="1" noChangeArrowheads="1" noChangeShapeType="1" noEditPoints="1" noGrp="1" noMove="1" noResize="1" noRot="1"/>
          </p:cNvSpPr>
          <p:nvPr/>
        </p:nvSpPr>
        <p:spPr bwMode="auto">
          <a:xfrm>
            <a:off x="0" y="6667200"/>
            <a:ext cx="9906000" cy="190800"/>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0" name="Gruppieren 9"/>
          <p:cNvGrpSpPr>
            <a:grpSpLocks noGrp="1" noMove="1" noResize="1" noRot="1" noUngrp="1"/>
          </p:cNvGrpSpPr>
          <p:nvPr/>
        </p:nvGrpSpPr>
        <p:grpSpPr bwMode="auto">
          <a:xfrm>
            <a:off x="0" y="125260"/>
            <a:ext cx="9906000" cy="1102290"/>
            <a:chOff x="0" y="125260"/>
            <a:chExt cx="9906000" cy="1102290"/>
          </a:xfrm>
        </p:grpSpPr>
        <p:sp>
          <p:nvSpPr>
            <p:cNvPr id="14" name="Rechteck 13"/>
            <p:cNvSpPr>
              <a:spLocks noAdjustHandles="1" noChangeArrowheads="1" noChangeShapeType="1" noEditPoints="1" noGrp="1" noMove="1" noResize="1" noRot="1"/>
            </p:cNvSpPr>
            <p:nvPr/>
          </p:nvSpPr>
          <p:spPr bwMode="auto">
            <a:xfrm>
              <a:off x="0" y="319413"/>
              <a:ext cx="9906000" cy="713984"/>
            </a:xfrm>
            <a:prstGeom prst="rect">
              <a:avLst/>
            </a:prstGeom>
            <a:gradFill>
              <a:gsLst>
                <a:gs pos="8000">
                  <a:srgbClr val="B0BDCF"/>
                </a:gs>
                <a:gs pos="25000">
                  <a:schemeClr val="tx2">
                    <a:lumMod val="40000"/>
                    <a:lumOff val="60000"/>
                    <a:tint val="44500"/>
                    <a:satMod val="160000"/>
                  </a:schemeClr>
                </a:gs>
                <a:gs pos="61000">
                  <a:srgbClr val="9AAAC0"/>
                </a:gs>
                <a:gs pos="87000">
                  <a:schemeClr val="tx2">
                    <a:lumMod val="20000"/>
                    <a:lumOff val="80000"/>
                  </a:schemeClr>
                </a:gs>
              </a:gsLst>
              <a:path path="circle"/>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a:grpSpLocks noGrp="1" noMove="1" noResize="1" noRot="1" noUngrp="1"/>
            </p:cNvGrpSpPr>
            <p:nvPr/>
          </p:nvGrpSpPr>
          <p:grpSpPr bwMode="auto">
            <a:xfrm>
              <a:off x="418365" y="125260"/>
              <a:ext cx="3870543" cy="1102290"/>
              <a:chOff x="3017729" y="125260"/>
              <a:chExt cx="3870543" cy="1102290"/>
            </a:xfrm>
          </p:grpSpPr>
          <p:sp>
            <p:nvSpPr>
              <p:cNvPr id="20" name="Rechteck 19"/>
              <p:cNvSpPr>
                <a:spLocks noAdjustHandles="1" noChangeArrowheads="1" noChangeShapeType="1" noEditPoints="1" noGrp="1" noMove="1" noResize="1" noRot="1"/>
              </p:cNvSpPr>
              <p:nvPr/>
            </p:nvSpPr>
            <p:spPr bwMode="auto">
              <a:xfrm>
                <a:off x="3017729" y="125260"/>
                <a:ext cx="3870541" cy="1102290"/>
              </a:xfrm>
              <a:prstGeom prst="rect">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a:spLocks noAdjustHandles="1" noChangeArrowheads="1" noChangeShapeType="1" noEditPoints="1" noGrp="1" noMove="1" noResize="1" noRot="1"/>
              </p:cNvSpPr>
              <p:nvPr/>
            </p:nvSpPr>
            <p:spPr bwMode="auto">
              <a:xfrm>
                <a:off x="3805942" y="221154"/>
                <a:ext cx="3082330" cy="830997"/>
              </a:xfrm>
              <a:prstGeom prst="rect">
                <a:avLst/>
              </a:prstGeom>
              <a:noFill/>
              <a:ln>
                <a:noFill/>
              </a:ln>
            </p:spPr>
            <p:txBody>
              <a:bodyPr wrap="square" rtlCol="0">
                <a:spAutoFit/>
              </a:bodyPr>
              <a:lstStyle/>
              <a:p>
                <a:pPr>
                  <a:defRPr/>
                </a:pPr>
                <a:r>
                  <a:rPr lang="de-DE" sz="4800" b="1">
                    <a:solidFill>
                      <a:schemeClr val="tx1">
                        <a:lumMod val="95000"/>
                        <a:lumOff val="5000"/>
                      </a:schemeClr>
                    </a:solidFill>
                    <a:cs typeface="Arial"/>
                  </a:rPr>
                  <a:t>ERKUNDEN</a:t>
                </a:r>
                <a:endParaRPr/>
              </a:p>
            </p:txBody>
          </p:sp>
          <p:grpSp>
            <p:nvGrpSpPr>
              <p:cNvPr id="22" name="Gruppieren 21"/>
              <p:cNvGrpSpPr>
                <a:grpSpLocks noChangeAspect="1" noGrp="1" noMove="1" noResize="1" noRot="1" noUngrp="1"/>
              </p:cNvGrpSpPr>
              <p:nvPr/>
            </p:nvGrpSpPr>
            <p:grpSpPr bwMode="auto">
              <a:xfrm>
                <a:off x="3156020" y="306265"/>
                <a:ext cx="936736" cy="834441"/>
                <a:chOff x="3458235" y="4665107"/>
                <a:chExt cx="1317931" cy="1339375"/>
              </a:xfrm>
              <a:solidFill>
                <a:schemeClr val="bg1"/>
              </a:solidFill>
            </p:grpSpPr>
            <p:pic>
              <p:nvPicPr>
                <p:cNvPr id="23" name="Grafik 22" descr="Filmstreifen Silhouette"/>
                <p:cNvPicPr>
                  <a:picLocks noAdjustHandles="1" noChangeAspect="1" noChangeArrowheads="1" noChangeShapeType="1" noEditPoints="1" noGrp="1" noMove="1" noResize="1" noRot="1" noCrop="1"/>
                </p:cNvPicPr>
                <p:nvPr/>
              </p:nvPicPr>
              <p:blipFill>
                <a:blip r:embed="rId2"/>
                <a:stretch/>
              </p:blipFill>
              <p:spPr bwMode="auto">
                <a:xfrm>
                  <a:off x="3458235" y="4665107"/>
                  <a:ext cx="914400" cy="914400"/>
                </a:xfrm>
                <a:prstGeom prst="rect">
                  <a:avLst/>
                </a:prstGeom>
              </p:spPr>
            </p:pic>
            <p:pic>
              <p:nvPicPr>
                <p:cNvPr id="24" name="Grafik 23" descr="Lupe Silhouette"/>
                <p:cNvPicPr>
                  <a:picLocks noAdjustHandles="1" noChangeAspect="1" noChangeArrowheads="1" noChangeShapeType="1" noEditPoints="1" noGrp="1" noMove="1" noResize="1" noRot="1" noCrop="1"/>
                </p:cNvPicPr>
                <p:nvPr/>
              </p:nvPicPr>
              <p:blipFill>
                <a:blip r:embed="rId3"/>
                <a:stretch/>
              </p:blipFill>
              <p:spPr bwMode="auto">
                <a:xfrm>
                  <a:off x="3636494" y="4864810"/>
                  <a:ext cx="1139672" cy="1139672"/>
                </a:xfrm>
                <a:prstGeom prst="rect">
                  <a:avLst/>
                </a:prstGeom>
              </p:spPr>
            </p:pic>
          </p:grpSp>
        </p:grpSp>
        <p:sp>
          <p:nvSpPr>
            <p:cNvPr id="18" name="Textfeld 17"/>
            <p:cNvSpPr txBox="1">
              <a:spLocks noAdjustHandles="1" noChangeArrowheads="1" noChangeShapeType="1" noEditPoints="1" noGrp="1" noMove="1" noResize="1" noRot="1"/>
            </p:cNvSpPr>
            <p:nvPr/>
          </p:nvSpPr>
          <p:spPr bwMode="auto">
            <a:xfrm>
              <a:off x="6025019" y="319413"/>
              <a:ext cx="2942573" cy="646331"/>
            </a:xfrm>
            <a:prstGeom prst="rect">
              <a:avLst/>
            </a:prstGeom>
            <a:noFill/>
            <a:ln>
              <a:noFill/>
            </a:ln>
          </p:spPr>
          <p:txBody>
            <a:bodyPr wrap="square" rtlCol="0">
              <a:spAutoFit/>
            </a:bodyPr>
            <a:lstStyle/>
            <a:p>
              <a:pPr>
                <a:defRPr/>
              </a:pPr>
              <a:endParaRPr lang="de-DE" sz="3600">
                <a:solidFill>
                  <a:schemeClr val="tx1">
                    <a:lumMod val="95000"/>
                    <a:lumOff val="5000"/>
                  </a:schemeClr>
                </a:solidFill>
                <a:cs typeface="Arial"/>
              </a:endParaRPr>
            </a:p>
          </p:txBody>
        </p:sp>
      </p:grpSp>
      <p:grpSp>
        <p:nvGrpSpPr>
          <p:cNvPr id="19" name="Gruppieren 18"/>
          <p:cNvGrpSpPr>
            <a:grpSpLocks noGrp="1" noMove="1" noResize="1" noRot="1" noUngrp="1"/>
          </p:cNvGrpSpPr>
          <p:nvPr/>
        </p:nvGrpSpPr>
        <p:grpSpPr bwMode="auto">
          <a:xfrm>
            <a:off x="796446" y="2723207"/>
            <a:ext cx="7934195" cy="3720229"/>
            <a:chOff x="5255712" y="2530258"/>
            <a:chExt cx="4283573" cy="3720229"/>
          </a:xfrm>
        </p:grpSpPr>
        <p:cxnSp>
          <p:nvCxnSpPr>
            <p:cNvPr id="25" name="Gerader Verbinder 24"/>
            <p:cNvCxnSpPr>
              <a:cxnSpLocks noAdjustHandles="1" noChangeArrowheads="1" noChangeShapeType="1" noEditPoints="1" noGrp="1" noMove="1" noResize="1" noRot="1"/>
            </p:cNvCxnSpPr>
            <p:nvPr/>
          </p:nvCxnSpPr>
          <p:spPr bwMode="auto">
            <a:xfrm>
              <a:off x="5255712" y="253025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noAdjustHandles="1" noChangeArrowheads="1" noChangeShapeType="1" noEditPoints="1" noGrp="1" noMove="1" noResize="1" noRot="1"/>
            </p:cNvCxnSpPr>
            <p:nvPr/>
          </p:nvCxnSpPr>
          <p:spPr bwMode="auto">
            <a:xfrm>
              <a:off x="5255712" y="3061718"/>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a:cxnSpLocks noAdjustHandles="1" noChangeArrowheads="1" noChangeShapeType="1" noEditPoints="1" noGrp="1" noMove="1" noResize="1" noRot="1"/>
            </p:cNvCxnSpPr>
            <p:nvPr/>
          </p:nvCxnSpPr>
          <p:spPr bwMode="auto">
            <a:xfrm>
              <a:off x="5255712" y="3593180"/>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cxnSpLocks noAdjustHandles="1" noChangeArrowheads="1" noChangeShapeType="1" noEditPoints="1" noGrp="1" noMove="1" noResize="1" noRot="1"/>
            </p:cNvCxnSpPr>
            <p:nvPr/>
          </p:nvCxnSpPr>
          <p:spPr bwMode="auto">
            <a:xfrm>
              <a:off x="5255712" y="4124641"/>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noAdjustHandles="1" noChangeArrowheads="1" noChangeShapeType="1" noEditPoints="1" noGrp="1" noMove="1" noResize="1" noRot="1"/>
            </p:cNvCxnSpPr>
            <p:nvPr/>
          </p:nvCxnSpPr>
          <p:spPr bwMode="auto">
            <a:xfrm>
              <a:off x="5255712" y="4656102"/>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a:cxnSpLocks noAdjustHandles="1" noChangeArrowheads="1" noChangeShapeType="1" noEditPoints="1" noGrp="1" noMove="1" noResize="1" noRot="1"/>
            </p:cNvCxnSpPr>
            <p:nvPr/>
          </p:nvCxnSpPr>
          <p:spPr bwMode="auto">
            <a:xfrm>
              <a:off x="5255712" y="5187563"/>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noAdjustHandles="1" noChangeArrowheads="1" noChangeShapeType="1" noEditPoints="1" noGrp="1" noMove="1" noResize="1" noRot="1"/>
            </p:cNvCxnSpPr>
            <p:nvPr/>
          </p:nvCxnSpPr>
          <p:spPr bwMode="auto">
            <a:xfrm>
              <a:off x="5255712" y="5719024"/>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a:cxnSpLocks noAdjustHandles="1" noChangeArrowheads="1" noChangeShapeType="1" noEditPoints="1" noGrp="1" noMove="1" noResize="1" noRot="1"/>
            </p:cNvCxnSpPr>
            <p:nvPr/>
          </p:nvCxnSpPr>
          <p:spPr bwMode="auto">
            <a:xfrm>
              <a:off x="5255712" y="6250487"/>
              <a:ext cx="42835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feld 34"/>
          <p:cNvSpPr txBox="1">
            <a:spLocks noAdjustHandles="1" noChangeArrowheads="1" noChangeShapeType="1" noEditPoints="1" noGrp="1" noMove="1" noResize="1" noRot="1"/>
          </p:cNvSpPr>
          <p:nvPr/>
        </p:nvSpPr>
        <p:spPr bwMode="auto">
          <a:xfrm>
            <a:off x="418365" y="1398945"/>
            <a:ext cx="2550303" cy="369332"/>
          </a:xfrm>
          <a:prstGeom prst="rect">
            <a:avLst/>
          </a:prstGeom>
          <a:noFill/>
        </p:spPr>
        <p:txBody>
          <a:bodyPr wrap="square" rtlCol="0">
            <a:spAutoFit/>
          </a:bodyPr>
          <a:lstStyle/>
          <a:p>
            <a:pPr>
              <a:defRPr/>
            </a:pPr>
            <a:r>
              <a:rPr lang="de-DE" b="1"/>
              <a:t>Aufgabe 6)</a:t>
            </a:r>
            <a:endParaRPr/>
          </a:p>
        </p:txBody>
      </p:sp>
      <p:pic>
        <p:nvPicPr>
          <p:cNvPr id="27" name="Grafik 26" descr="Fragen Silhouette">
            <a:hlinkClick r:id="rId4" action="ppaction://hlinksldjump"/>
          </p:cNvPr>
          <p:cNvPicPr>
            <a:picLocks noAdjustHandles="1" noChangeAspect="1" noChangeArrowheads="1" noChangeShapeType="1" noEditPoints="1" noGrp="1" noMove="1" noResize="1" noRot="1" noCrop="1"/>
          </p:cNvPicPr>
          <p:nvPr/>
        </p:nvPicPr>
        <p:blipFill>
          <a:blip r:embed="rId5"/>
          <a:stretch/>
        </p:blipFill>
        <p:spPr bwMode="auto">
          <a:xfrm>
            <a:off x="8967593" y="5684960"/>
            <a:ext cx="914400" cy="914400"/>
          </a:xfrm>
          <a:prstGeom prst="rect">
            <a:avLst/>
          </a:prstGeom>
        </p:spPr>
      </p:pic>
      <p:pic>
        <p:nvPicPr>
          <p:cNvPr id="37" name="Grafik 36" descr="Person mit Idee Silhouette"/>
          <p:cNvPicPr>
            <a:picLocks noAdjustHandles="1" noChangeAspect="1" noChangeArrowheads="1" noChangeShapeType="1" noEditPoints="1" noGrp="1" noMove="1" noResize="1" noRot="1" noCrop="1"/>
          </p:cNvPicPr>
          <p:nvPr/>
        </p:nvPicPr>
        <p:blipFill>
          <a:blip r:embed="rId6"/>
          <a:stretch/>
        </p:blipFill>
        <p:spPr bwMode="auto">
          <a:xfrm>
            <a:off x="9006214" y="292433"/>
            <a:ext cx="776109" cy="776109"/>
          </a:xfrm>
          <a:prstGeom prst="rect">
            <a:avLst/>
          </a:prstGeom>
        </p:spPr>
      </p:pic>
      <p:sp>
        <p:nvSpPr>
          <p:cNvPr id="38" name="Textfeld 37"/>
          <p:cNvSpPr txBox="1">
            <a:spLocks noAdjustHandles="1" noChangeArrowheads="1" noChangeShapeType="1" noEditPoints="1" noGrp="1" noMove="1" noResize="1" noRot="1"/>
          </p:cNvSpPr>
          <p:nvPr/>
        </p:nvSpPr>
        <p:spPr bwMode="auto">
          <a:xfrm>
            <a:off x="6069944" y="335804"/>
            <a:ext cx="2942573" cy="646331"/>
          </a:xfrm>
          <a:prstGeom prst="rect">
            <a:avLst/>
          </a:prstGeom>
          <a:noFill/>
          <a:ln>
            <a:noFill/>
          </a:ln>
        </p:spPr>
        <p:txBody>
          <a:bodyPr wrap="square" rtlCol="0">
            <a:spAutoFit/>
          </a:bodyPr>
          <a:lstStyle/>
          <a:p>
            <a:pPr>
              <a:defRPr/>
            </a:pPr>
            <a:r>
              <a:rPr lang="de-DE" sz="3600">
                <a:solidFill>
                  <a:schemeClr val="tx1">
                    <a:lumMod val="95000"/>
                    <a:lumOff val="5000"/>
                  </a:schemeClr>
                </a:solidFill>
                <a:cs typeface="Arial"/>
              </a:rPr>
              <a:t>Zusatzaufgabe</a:t>
            </a:r>
            <a:endParaRPr/>
          </a:p>
        </p:txBody>
      </p:sp>
      <p:sp>
        <p:nvSpPr>
          <p:cNvPr id="36" name="Textfeld 35"/>
          <p:cNvSpPr txBox="1">
            <a:spLocks noAdjustHandles="1" noChangeArrowheads="1" noChangeShapeType="1" noEditPoints="1" noGrp="1" noMove="1" noResize="1" noRot="1"/>
          </p:cNvSpPr>
          <p:nvPr/>
        </p:nvSpPr>
        <p:spPr bwMode="auto">
          <a:xfrm>
            <a:off x="9462384" y="6591582"/>
            <a:ext cx="495202" cy="369332"/>
          </a:xfrm>
          <a:prstGeom prst="rect">
            <a:avLst/>
          </a:prstGeom>
          <a:noFill/>
        </p:spPr>
        <p:txBody>
          <a:bodyPr wrap="square" rtlCol="0">
            <a:spAutoFit/>
          </a:bodyPr>
          <a:lstStyle/>
          <a:p>
            <a:pPr algn="r">
              <a:defRPr/>
            </a:pPr>
            <a:r>
              <a:rPr lang="de-DE" b="1"/>
              <a:t>8</a:t>
            </a:r>
            <a:endParaRPr/>
          </a:p>
        </p:txBody>
      </p:sp>
      <p:pic>
        <p:nvPicPr>
          <p:cNvPr id="39" name="Grafik 38"/>
          <p:cNvPicPr>
            <a:picLocks noAdjustHandles="1" noChangeAspect="1" noChangeArrowheads="1" noChangeShapeType="1" noEditPoints="1" noGrp="1" noMove="1" noResize="1" noRot="1" noCrop="1"/>
          </p:cNvPicPr>
          <p:nvPr/>
        </p:nvPicPr>
        <p:blipFill>
          <a:blip r:embed="rId7"/>
          <a:stretch/>
        </p:blipFill>
        <p:spPr bwMode="auto">
          <a:xfrm>
            <a:off x="0" y="6672600"/>
            <a:ext cx="517340" cy="1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TM03457444[[fn=Basis]]</Template>
  <TotalTime>0</TotalTime>
  <Words>0</Words>
  <Application>onlyoffice/7.3.2.8</Application>
  <DocSecurity>0</DocSecurity>
  <PresentationFormat>A4-Papier (210 x 297 mm)</PresentationFormat>
  <Paragraphs>0</Paragraphs>
  <Slides>57</Slides>
  <Notes>57</Notes>
  <HiddenSlides>0</HiddenSlides>
  <MMClips>2</MMClips>
  <ScaleCrop>0</ScaleCrop>
  <HeadingPairs>
    <vt:vector size="4" baseType="variant">
      <vt:variant>
        <vt:lpstr>Theme</vt:lpstr>
      </vt:variant>
      <vt:variant>
        <vt:i4>1</vt:i4>
      </vt:variant>
      <vt:variant>
        <vt:lpstr>Slide Titles</vt:lpstr>
      </vt:variant>
      <vt:variant>
        <vt:i4>57</vt:i4>
      </vt:variant>
    </vt:vector>
  </HeadingPairs>
  <TitlesOfParts>
    <vt:vector size="5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Jennifer Kaiser</dc:creator>
  <cp:keywords/>
  <dc:description/>
  <dc:identifier/>
  <dc:language/>
  <cp:lastModifiedBy>Anonym</cp:lastModifiedBy>
  <cp:revision>7</cp:revision>
  <dcterms:created xsi:type="dcterms:W3CDTF">2022-03-22T09:38:55Z</dcterms:created>
  <dcterms:modified xsi:type="dcterms:W3CDTF">2023-04-28T14:15:29Z</dcterms:modified>
  <cp:category/>
  <cp:contentStatus/>
  <cp:version/>
</cp:coreProperties>
</file>